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6"/>
    <p:sldMasterId id="2147483660" r:id="rId17"/>
  </p:sldMasterIdLst>
  <p:notesMasterIdLst>
    <p:notesMasterId r:id="rId65"/>
  </p:notesMasterIdLst>
  <p:sldIdLst>
    <p:sldId id="263" r:id="rId18"/>
    <p:sldId id="268" r:id="rId19"/>
    <p:sldId id="310" r:id="rId20"/>
    <p:sldId id="325" r:id="rId21"/>
    <p:sldId id="323" r:id="rId22"/>
    <p:sldId id="354" r:id="rId23"/>
    <p:sldId id="265" r:id="rId24"/>
    <p:sldId id="269" r:id="rId25"/>
    <p:sldId id="270" r:id="rId26"/>
    <p:sldId id="326" r:id="rId27"/>
    <p:sldId id="315" r:id="rId28"/>
    <p:sldId id="272" r:id="rId29"/>
    <p:sldId id="314" r:id="rId30"/>
    <p:sldId id="313" r:id="rId31"/>
    <p:sldId id="316" r:id="rId32"/>
    <p:sldId id="317" r:id="rId33"/>
    <p:sldId id="319" r:id="rId34"/>
    <p:sldId id="274" r:id="rId35"/>
    <p:sldId id="321" r:id="rId36"/>
    <p:sldId id="327" r:id="rId37"/>
    <p:sldId id="283" r:id="rId38"/>
    <p:sldId id="328" r:id="rId39"/>
    <p:sldId id="301" r:id="rId40"/>
    <p:sldId id="330" r:id="rId41"/>
    <p:sldId id="331" r:id="rId42"/>
    <p:sldId id="329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296" r:id="rId51"/>
    <p:sldId id="293" r:id="rId52"/>
    <p:sldId id="339" r:id="rId53"/>
    <p:sldId id="340" r:id="rId54"/>
    <p:sldId id="341" r:id="rId55"/>
    <p:sldId id="342" r:id="rId56"/>
    <p:sldId id="343" r:id="rId57"/>
    <p:sldId id="345" r:id="rId58"/>
    <p:sldId id="311" r:id="rId59"/>
    <p:sldId id="347" r:id="rId60"/>
    <p:sldId id="349" r:id="rId61"/>
    <p:sldId id="353" r:id="rId62"/>
    <p:sldId id="351" r:id="rId63"/>
    <p:sldId id="355" r:id="rId6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io Vasconcellos" initials="CV" lastIdx="1" clrIdx="0">
    <p:extLst>
      <p:ext uri="{19B8F6BF-5375-455C-9EA6-DF929625EA0E}">
        <p15:presenceInfo xmlns:p15="http://schemas.microsoft.com/office/powerpoint/2012/main" userId="6b63a0042840aa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1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9" Type="http://schemas.openxmlformats.org/officeDocument/2006/relationships/slide" Target="slides/slide12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3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2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customXml" Target="../customXml/item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0A7BB-038F-4400-8221-8548F00897AA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00439-8D1F-4107-99A7-6B7CA5A874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0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00439-8D1F-4107-99A7-6B7CA5A874AB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79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5.xml"/><Relationship Id="rId7" Type="http://schemas.openxmlformats.org/officeDocument/2006/relationships/image" Target="../media/image3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../customXml/item8.xml"/><Relationship Id="rId7" Type="http://schemas.openxmlformats.org/officeDocument/2006/relationships/image" Target="../media/image3.pn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14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2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da palestra</a:t>
            </a:r>
            <a:br>
              <a:rPr lang="en-US"/>
            </a:br>
            <a:r>
              <a:rPr lang="en-US"/>
              <a:t>teste </a:t>
            </a:r>
            <a:r>
              <a:rPr lang="en-US" err="1"/>
              <a:t>preenchimento</a:t>
            </a:r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635487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550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err="1"/>
              <a:t>Título</a:t>
            </a:r>
            <a:r>
              <a:rPr lang="en-US"/>
              <a:t> da palestra</a:t>
            </a:r>
            <a:br>
              <a:rPr lang="en-US"/>
            </a:br>
            <a:r>
              <a:rPr lang="en-US"/>
              <a:t>teste </a:t>
            </a:r>
            <a:r>
              <a:rPr lang="en-US" err="1"/>
              <a:t>preenchimento</a:t>
            </a:r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err="1"/>
              <a:t>Título</a:t>
            </a:r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458" y="349452"/>
            <a:ext cx="7777317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4667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err="1"/>
              <a:t>Título</a:t>
            </a:r>
            <a:endParaRPr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546100" y="1557359"/>
            <a:ext cx="11150600" cy="417699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600"/>
              </a:spcBef>
              <a:buNone/>
              <a:defRPr sz="2000">
                <a:solidFill>
                  <a:srgbClr val="565755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74" y="305359"/>
            <a:ext cx="3259642" cy="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81921"/>
            <a:ext cx="9144000" cy="7566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6267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66" y="490473"/>
            <a:ext cx="6355469" cy="1673607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4895850" y="5935133"/>
            <a:ext cx="2400300" cy="931333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 userDrawn="1">
            <p:ph idx="10"/>
          </p:nvPr>
        </p:nvSpPr>
        <p:spPr>
          <a:xfrm>
            <a:off x="476212" y="1820478"/>
            <a:ext cx="11239579" cy="4466042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48719</a:t>
            </a:r>
          </a:p>
          <a:p>
            <a:r>
              <a:rPr lang="pt-BR"/>
              <a:t>6451867498</a:t>
            </a:r>
          </a:p>
        </p:txBody>
      </p:sp>
      <p:sp>
        <p:nvSpPr>
          <p:cNvPr id="5" name="Título 1"/>
          <p:cNvSpPr>
            <a:spLocks noGrp="1"/>
          </p:cNvSpPr>
          <p:nvPr userDrawn="1">
            <p:ph type="title"/>
          </p:nvPr>
        </p:nvSpPr>
        <p:spPr>
          <a:xfrm>
            <a:off x="623393" y="332656"/>
            <a:ext cx="8763061" cy="1152128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5964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ADB9629B-84AF-76A4-19D4-67F7DEFCA6AF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BE7EE875-9A12-63F1-1591-DA427F107A67}"/>
              </a:ext>
            </a:extLst>
          </p:cNvPr>
          <p:cNvSpPr/>
          <p:nvPr/>
        </p:nvSpPr>
        <p:spPr>
          <a:xfrm>
            <a:off x="11283605" y="4898241"/>
            <a:ext cx="908685" cy="1049595"/>
          </a:xfrm>
          <a:custGeom>
            <a:avLst/>
            <a:gdLst/>
            <a:ahLst/>
            <a:cxnLst/>
            <a:rect l="l" t="t" r="r" b="b"/>
            <a:pathLst>
              <a:path w="1211580" h="1243965">
                <a:moveTo>
                  <a:pt x="1211193" y="0"/>
                </a:moveTo>
                <a:lnTo>
                  <a:pt x="1149036" y="2953"/>
                </a:lnTo>
                <a:lnTo>
                  <a:pt x="1102260" y="7370"/>
                </a:lnTo>
                <a:lnTo>
                  <a:pt x="1056002" y="13497"/>
                </a:lnTo>
                <a:lnTo>
                  <a:pt x="1010296" y="21302"/>
                </a:lnTo>
                <a:lnTo>
                  <a:pt x="965173" y="30754"/>
                </a:lnTo>
                <a:lnTo>
                  <a:pt x="920665" y="41820"/>
                </a:lnTo>
                <a:lnTo>
                  <a:pt x="876804" y="54467"/>
                </a:lnTo>
                <a:lnTo>
                  <a:pt x="833624" y="68665"/>
                </a:lnTo>
                <a:lnTo>
                  <a:pt x="791156" y="84379"/>
                </a:lnTo>
                <a:lnTo>
                  <a:pt x="749431" y="101579"/>
                </a:lnTo>
                <a:lnTo>
                  <a:pt x="708484" y="120232"/>
                </a:lnTo>
                <a:lnTo>
                  <a:pt x="668345" y="140306"/>
                </a:lnTo>
                <a:lnTo>
                  <a:pt x="629046" y="161768"/>
                </a:lnTo>
                <a:lnTo>
                  <a:pt x="590621" y="184586"/>
                </a:lnTo>
                <a:lnTo>
                  <a:pt x="553102" y="208729"/>
                </a:lnTo>
                <a:lnTo>
                  <a:pt x="516520" y="234164"/>
                </a:lnTo>
                <a:lnTo>
                  <a:pt x="480907" y="260858"/>
                </a:lnTo>
                <a:lnTo>
                  <a:pt x="446297" y="288780"/>
                </a:lnTo>
                <a:lnTo>
                  <a:pt x="412720" y="317897"/>
                </a:lnTo>
                <a:lnTo>
                  <a:pt x="380211" y="348177"/>
                </a:lnTo>
                <a:lnTo>
                  <a:pt x="348799" y="379588"/>
                </a:lnTo>
                <a:lnTo>
                  <a:pt x="318519" y="412098"/>
                </a:lnTo>
                <a:lnTo>
                  <a:pt x="289402" y="445674"/>
                </a:lnTo>
                <a:lnTo>
                  <a:pt x="261480" y="480284"/>
                </a:lnTo>
                <a:lnTo>
                  <a:pt x="234785" y="515896"/>
                </a:lnTo>
                <a:lnTo>
                  <a:pt x="209350" y="552478"/>
                </a:lnTo>
                <a:lnTo>
                  <a:pt x="185207" y="589998"/>
                </a:lnTo>
                <a:lnTo>
                  <a:pt x="162388" y="628423"/>
                </a:lnTo>
                <a:lnTo>
                  <a:pt x="140926" y="667721"/>
                </a:lnTo>
                <a:lnTo>
                  <a:pt x="120852" y="707860"/>
                </a:lnTo>
                <a:lnTo>
                  <a:pt x="102199" y="748808"/>
                </a:lnTo>
                <a:lnTo>
                  <a:pt x="84999" y="790532"/>
                </a:lnTo>
                <a:lnTo>
                  <a:pt x="69284" y="833001"/>
                </a:lnTo>
                <a:lnTo>
                  <a:pt x="55086" y="876182"/>
                </a:lnTo>
                <a:lnTo>
                  <a:pt x="42438" y="920042"/>
                </a:lnTo>
                <a:lnTo>
                  <a:pt x="31372" y="964551"/>
                </a:lnTo>
                <a:lnTo>
                  <a:pt x="21920" y="1009674"/>
                </a:lnTo>
                <a:lnTo>
                  <a:pt x="14115" y="1055381"/>
                </a:lnTo>
                <a:lnTo>
                  <a:pt x="7988" y="1101639"/>
                </a:lnTo>
                <a:lnTo>
                  <a:pt x="3571" y="1148416"/>
                </a:lnTo>
                <a:lnTo>
                  <a:pt x="898" y="1195680"/>
                </a:lnTo>
                <a:lnTo>
                  <a:pt x="0" y="1243397"/>
                </a:lnTo>
                <a:lnTo>
                  <a:pt x="1211193" y="1243397"/>
                </a:lnTo>
                <a:lnTo>
                  <a:pt x="1211193" y="0"/>
                </a:lnTo>
                <a:close/>
              </a:path>
            </a:pathLst>
          </a:custGeom>
          <a:solidFill>
            <a:srgbClr val="8DC36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1902C345-0A59-8AD6-4B1D-37F8D45CDDE0}"/>
              </a:ext>
            </a:extLst>
          </p:cNvPr>
          <p:cNvSpPr/>
          <p:nvPr/>
        </p:nvSpPr>
        <p:spPr>
          <a:xfrm>
            <a:off x="10251651" y="5940128"/>
            <a:ext cx="1940719" cy="918329"/>
          </a:xfrm>
          <a:custGeom>
            <a:avLst/>
            <a:gdLst/>
            <a:ahLst/>
            <a:cxnLst/>
            <a:rect l="l" t="t" r="r" b="b"/>
            <a:pathLst>
              <a:path w="2587625" h="1088390">
                <a:moveTo>
                  <a:pt x="2587132" y="0"/>
                </a:moveTo>
                <a:lnTo>
                  <a:pt x="737425" y="0"/>
                </a:lnTo>
                <a:lnTo>
                  <a:pt x="688940" y="1568"/>
                </a:lnTo>
                <a:lnTo>
                  <a:pt x="641292" y="6209"/>
                </a:lnTo>
                <a:lnTo>
                  <a:pt x="594578" y="13825"/>
                </a:lnTo>
                <a:lnTo>
                  <a:pt x="548896" y="24319"/>
                </a:lnTo>
                <a:lnTo>
                  <a:pt x="504344" y="37593"/>
                </a:lnTo>
                <a:lnTo>
                  <a:pt x="461017" y="53552"/>
                </a:lnTo>
                <a:lnTo>
                  <a:pt x="419013" y="72096"/>
                </a:lnTo>
                <a:lnTo>
                  <a:pt x="378430" y="93130"/>
                </a:lnTo>
                <a:lnTo>
                  <a:pt x="339364" y="116557"/>
                </a:lnTo>
                <a:lnTo>
                  <a:pt x="301913" y="142278"/>
                </a:lnTo>
                <a:lnTo>
                  <a:pt x="266174" y="170197"/>
                </a:lnTo>
                <a:lnTo>
                  <a:pt x="232245" y="200216"/>
                </a:lnTo>
                <a:lnTo>
                  <a:pt x="200221" y="232240"/>
                </a:lnTo>
                <a:lnTo>
                  <a:pt x="170201" y="266169"/>
                </a:lnTo>
                <a:lnTo>
                  <a:pt x="142281" y="301908"/>
                </a:lnTo>
                <a:lnTo>
                  <a:pt x="116560" y="339359"/>
                </a:lnTo>
                <a:lnTo>
                  <a:pt x="93133" y="378424"/>
                </a:lnTo>
                <a:lnTo>
                  <a:pt x="72098" y="419008"/>
                </a:lnTo>
                <a:lnTo>
                  <a:pt x="53553" y="461011"/>
                </a:lnTo>
                <a:lnTo>
                  <a:pt x="37594" y="504339"/>
                </a:lnTo>
                <a:lnTo>
                  <a:pt x="24319" y="548892"/>
                </a:lnTo>
                <a:lnTo>
                  <a:pt x="13825" y="594575"/>
                </a:lnTo>
                <a:lnTo>
                  <a:pt x="6209" y="641289"/>
                </a:lnTo>
                <a:lnTo>
                  <a:pt x="1568" y="688938"/>
                </a:lnTo>
                <a:lnTo>
                  <a:pt x="0" y="737425"/>
                </a:lnTo>
                <a:lnTo>
                  <a:pt x="0" y="1087847"/>
                </a:lnTo>
                <a:lnTo>
                  <a:pt x="2587132" y="1087847"/>
                </a:lnTo>
                <a:lnTo>
                  <a:pt x="2587132" y="0"/>
                </a:lnTo>
                <a:close/>
              </a:path>
            </a:pathLst>
          </a:custGeom>
          <a:solidFill>
            <a:srgbClr val="126B5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9CE3A72B-B9B2-7AED-3C53-2036C7DD5158}"/>
              </a:ext>
            </a:extLst>
          </p:cNvPr>
          <p:cNvGrpSpPr/>
          <p:nvPr userDrawn="1"/>
        </p:nvGrpSpPr>
        <p:grpSpPr>
          <a:xfrm>
            <a:off x="1" y="2276391"/>
            <a:ext cx="10856595" cy="4582028"/>
            <a:chOff x="0" y="2697945"/>
            <a:chExt cx="14475460" cy="5430552"/>
          </a:xfrm>
        </p:grpSpPr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CE70BF2B-A4F4-2694-F113-26F4B024D397}"/>
                </a:ext>
              </a:extLst>
            </p:cNvPr>
            <p:cNvSpPr/>
            <p:nvPr/>
          </p:nvSpPr>
          <p:spPr>
            <a:xfrm>
              <a:off x="0" y="2734382"/>
              <a:ext cx="14475460" cy="5393690"/>
            </a:xfrm>
            <a:custGeom>
              <a:avLst/>
              <a:gdLst/>
              <a:ahLst/>
              <a:cxnLst/>
              <a:rect l="l" t="t" r="r" b="b"/>
              <a:pathLst>
                <a:path w="14475460" h="5393690">
                  <a:moveTo>
                    <a:pt x="144777" y="1429232"/>
                  </a:moveTo>
                  <a:lnTo>
                    <a:pt x="115012" y="1429232"/>
                  </a:lnTo>
                  <a:lnTo>
                    <a:pt x="909079" y="5393617"/>
                  </a:lnTo>
                  <a:lnTo>
                    <a:pt x="921862" y="5393617"/>
                  </a:lnTo>
                  <a:lnTo>
                    <a:pt x="129960" y="1440383"/>
                  </a:lnTo>
                  <a:lnTo>
                    <a:pt x="147531" y="1440383"/>
                  </a:lnTo>
                  <a:lnTo>
                    <a:pt x="140780" y="1433690"/>
                  </a:lnTo>
                  <a:lnTo>
                    <a:pt x="152069" y="1433690"/>
                  </a:lnTo>
                  <a:lnTo>
                    <a:pt x="144777" y="1429232"/>
                  </a:lnTo>
                  <a:close/>
                </a:path>
                <a:path w="14475460" h="5393690">
                  <a:moveTo>
                    <a:pt x="147531" y="1440383"/>
                  </a:moveTo>
                  <a:lnTo>
                    <a:pt x="129960" y="1440383"/>
                  </a:lnTo>
                  <a:lnTo>
                    <a:pt x="2043228" y="3337814"/>
                  </a:lnTo>
                  <a:lnTo>
                    <a:pt x="1531390" y="5393617"/>
                  </a:lnTo>
                  <a:lnTo>
                    <a:pt x="1544124" y="5393617"/>
                  </a:lnTo>
                  <a:lnTo>
                    <a:pt x="2053705" y="3347847"/>
                  </a:lnTo>
                  <a:lnTo>
                    <a:pt x="2071668" y="3347847"/>
                  </a:lnTo>
                  <a:lnTo>
                    <a:pt x="2057502" y="3333800"/>
                  </a:lnTo>
                  <a:lnTo>
                    <a:pt x="2060031" y="3323640"/>
                  </a:lnTo>
                  <a:lnTo>
                    <a:pt x="2047126" y="3323640"/>
                  </a:lnTo>
                  <a:lnTo>
                    <a:pt x="147531" y="1440383"/>
                  </a:lnTo>
                  <a:close/>
                </a:path>
                <a:path w="14475460" h="5393690">
                  <a:moveTo>
                    <a:pt x="2071668" y="3347847"/>
                  </a:moveTo>
                  <a:lnTo>
                    <a:pt x="2053705" y="3347847"/>
                  </a:lnTo>
                  <a:lnTo>
                    <a:pt x="4117243" y="5393617"/>
                  </a:lnTo>
                  <a:lnTo>
                    <a:pt x="4134868" y="5393617"/>
                  </a:lnTo>
                  <a:lnTo>
                    <a:pt x="3828873" y="5090223"/>
                  </a:lnTo>
                  <a:lnTo>
                    <a:pt x="3835906" y="5090223"/>
                  </a:lnTo>
                  <a:lnTo>
                    <a:pt x="3838762" y="5086096"/>
                  </a:lnTo>
                  <a:lnTo>
                    <a:pt x="3824745" y="5086096"/>
                  </a:lnTo>
                  <a:lnTo>
                    <a:pt x="2071668" y="3347847"/>
                  </a:lnTo>
                  <a:close/>
                </a:path>
                <a:path w="14475460" h="5393690">
                  <a:moveTo>
                    <a:pt x="4971563" y="3468103"/>
                  </a:moveTo>
                  <a:lnTo>
                    <a:pt x="4958474" y="3468103"/>
                  </a:lnTo>
                  <a:lnTo>
                    <a:pt x="5574402" y="5393617"/>
                  </a:lnTo>
                  <a:lnTo>
                    <a:pt x="5587636" y="5393617"/>
                  </a:lnTo>
                  <a:lnTo>
                    <a:pt x="4971563" y="3468103"/>
                  </a:lnTo>
                  <a:close/>
                </a:path>
                <a:path w="14475460" h="5393690">
                  <a:moveTo>
                    <a:pt x="4700772" y="1588973"/>
                  </a:moveTo>
                  <a:lnTo>
                    <a:pt x="4370477" y="1588973"/>
                  </a:lnTo>
                  <a:lnTo>
                    <a:pt x="4749090" y="1603260"/>
                  </a:lnTo>
                  <a:lnTo>
                    <a:pt x="6443485" y="4586668"/>
                  </a:lnTo>
                  <a:lnTo>
                    <a:pt x="6433897" y="4731461"/>
                  </a:lnTo>
                  <a:lnTo>
                    <a:pt x="6390193" y="5393617"/>
                  </a:lnTo>
                  <a:lnTo>
                    <a:pt x="6402634" y="5393617"/>
                  </a:lnTo>
                  <a:lnTo>
                    <a:pt x="6456084" y="4583645"/>
                  </a:lnTo>
                  <a:lnTo>
                    <a:pt x="6486548" y="4570933"/>
                  </a:lnTo>
                  <a:lnTo>
                    <a:pt x="6456986" y="4570933"/>
                  </a:lnTo>
                  <a:lnTo>
                    <a:pt x="6457324" y="4565802"/>
                  </a:lnTo>
                  <a:lnTo>
                    <a:pt x="6444819" y="4565802"/>
                  </a:lnTo>
                  <a:lnTo>
                    <a:pt x="4762475" y="1603705"/>
                  </a:lnTo>
                  <a:lnTo>
                    <a:pt x="5091452" y="1603705"/>
                  </a:lnTo>
                  <a:lnTo>
                    <a:pt x="4755440" y="1590979"/>
                  </a:lnTo>
                  <a:lnTo>
                    <a:pt x="4755187" y="1590535"/>
                  </a:lnTo>
                  <a:lnTo>
                    <a:pt x="4741838" y="1590535"/>
                  </a:lnTo>
                  <a:lnTo>
                    <a:pt x="4700772" y="1588973"/>
                  </a:lnTo>
                  <a:close/>
                </a:path>
                <a:path w="14475460" h="5393690">
                  <a:moveTo>
                    <a:pt x="7454174" y="4172686"/>
                  </a:moveTo>
                  <a:lnTo>
                    <a:pt x="7440893" y="4172686"/>
                  </a:lnTo>
                  <a:lnTo>
                    <a:pt x="7831483" y="5393617"/>
                  </a:lnTo>
                  <a:lnTo>
                    <a:pt x="7844686" y="5393617"/>
                  </a:lnTo>
                  <a:lnTo>
                    <a:pt x="7454174" y="4172686"/>
                  </a:lnTo>
                  <a:close/>
                </a:path>
                <a:path w="14475460" h="5393690">
                  <a:moveTo>
                    <a:pt x="8675618" y="3664559"/>
                  </a:moveTo>
                  <a:lnTo>
                    <a:pt x="8658175" y="3664559"/>
                  </a:lnTo>
                  <a:lnTo>
                    <a:pt x="9249639" y="4251109"/>
                  </a:lnTo>
                  <a:lnTo>
                    <a:pt x="9631600" y="5393617"/>
                  </a:lnTo>
                  <a:lnTo>
                    <a:pt x="9643782" y="5393617"/>
                  </a:lnTo>
                  <a:lnTo>
                    <a:pt x="9267813" y="4269066"/>
                  </a:lnTo>
                  <a:lnTo>
                    <a:pt x="9285440" y="4269066"/>
                  </a:lnTo>
                  <a:lnTo>
                    <a:pt x="9259114" y="4242968"/>
                  </a:lnTo>
                  <a:lnTo>
                    <a:pt x="9255545" y="4232478"/>
                  </a:lnTo>
                  <a:lnTo>
                    <a:pt x="9262535" y="4227233"/>
                  </a:lnTo>
                  <a:lnTo>
                    <a:pt x="9243162" y="4227233"/>
                  </a:lnTo>
                  <a:lnTo>
                    <a:pt x="8675618" y="3664559"/>
                  </a:lnTo>
                  <a:close/>
                </a:path>
                <a:path w="14475460" h="5393690">
                  <a:moveTo>
                    <a:pt x="9285440" y="4269066"/>
                  </a:moveTo>
                  <a:lnTo>
                    <a:pt x="9267813" y="4269066"/>
                  </a:lnTo>
                  <a:lnTo>
                    <a:pt x="10401931" y="5393617"/>
                  </a:lnTo>
                  <a:lnTo>
                    <a:pt x="10419802" y="5393617"/>
                  </a:lnTo>
                  <a:lnTo>
                    <a:pt x="9285440" y="4269066"/>
                  </a:lnTo>
                  <a:close/>
                </a:path>
                <a:path w="14475460" h="5393690">
                  <a:moveTo>
                    <a:pt x="11729214" y="2400427"/>
                  </a:moveTo>
                  <a:lnTo>
                    <a:pt x="11697031" y="2400427"/>
                  </a:lnTo>
                  <a:lnTo>
                    <a:pt x="10951607" y="5393617"/>
                  </a:lnTo>
                  <a:lnTo>
                    <a:pt x="10964468" y="5393617"/>
                  </a:lnTo>
                  <a:lnTo>
                    <a:pt x="11706391" y="2414028"/>
                  </a:lnTo>
                  <a:lnTo>
                    <a:pt x="11719233" y="2414028"/>
                  </a:lnTo>
                  <a:lnTo>
                    <a:pt x="11717668" y="2406218"/>
                  </a:lnTo>
                  <a:lnTo>
                    <a:pt x="11734528" y="2406218"/>
                  </a:lnTo>
                  <a:lnTo>
                    <a:pt x="11729214" y="2400427"/>
                  </a:lnTo>
                  <a:close/>
                </a:path>
                <a:path w="14475460" h="5393690">
                  <a:moveTo>
                    <a:pt x="11719233" y="2414028"/>
                  </a:moveTo>
                  <a:lnTo>
                    <a:pt x="11706391" y="2414028"/>
                  </a:lnTo>
                  <a:lnTo>
                    <a:pt x="12303326" y="5393617"/>
                  </a:lnTo>
                  <a:lnTo>
                    <a:pt x="12316045" y="5393617"/>
                  </a:lnTo>
                  <a:lnTo>
                    <a:pt x="11719233" y="2414028"/>
                  </a:lnTo>
                  <a:close/>
                </a:path>
                <a:path w="14475460" h="5393690">
                  <a:moveTo>
                    <a:pt x="11734528" y="2406218"/>
                  </a:moveTo>
                  <a:lnTo>
                    <a:pt x="11717668" y="2406218"/>
                  </a:lnTo>
                  <a:lnTo>
                    <a:pt x="14458375" y="5393617"/>
                  </a:lnTo>
                  <a:lnTo>
                    <a:pt x="14475321" y="5393617"/>
                  </a:lnTo>
                  <a:lnTo>
                    <a:pt x="11734528" y="2406218"/>
                  </a:lnTo>
                  <a:close/>
                </a:path>
                <a:path w="14475460" h="5393690">
                  <a:moveTo>
                    <a:pt x="3835906" y="5090223"/>
                  </a:moveTo>
                  <a:lnTo>
                    <a:pt x="3828873" y="5090223"/>
                  </a:lnTo>
                  <a:lnTo>
                    <a:pt x="3833674" y="5093449"/>
                  </a:lnTo>
                  <a:lnTo>
                    <a:pt x="3835906" y="5090223"/>
                  </a:lnTo>
                  <a:close/>
                </a:path>
                <a:path w="14475460" h="5393690">
                  <a:moveTo>
                    <a:pt x="2527334" y="1520926"/>
                  </a:moveTo>
                  <a:lnTo>
                    <a:pt x="2508632" y="1520926"/>
                  </a:lnTo>
                  <a:lnTo>
                    <a:pt x="4953229" y="3455504"/>
                  </a:lnTo>
                  <a:lnTo>
                    <a:pt x="3824745" y="5086096"/>
                  </a:lnTo>
                  <a:lnTo>
                    <a:pt x="3838762" y="5086096"/>
                  </a:lnTo>
                  <a:lnTo>
                    <a:pt x="4958474" y="3468103"/>
                  </a:lnTo>
                  <a:lnTo>
                    <a:pt x="4971563" y="3468103"/>
                  </a:lnTo>
                  <a:lnTo>
                    <a:pt x="4967390" y="3455060"/>
                  </a:lnTo>
                  <a:lnTo>
                    <a:pt x="4968850" y="3453053"/>
                  </a:lnTo>
                  <a:lnTo>
                    <a:pt x="4966285" y="3451148"/>
                  </a:lnTo>
                  <a:lnTo>
                    <a:pt x="4961823" y="3437204"/>
                  </a:lnTo>
                  <a:lnTo>
                    <a:pt x="4948543" y="3437204"/>
                  </a:lnTo>
                  <a:lnTo>
                    <a:pt x="2527334" y="1520926"/>
                  </a:lnTo>
                  <a:close/>
                </a:path>
                <a:path w="14475460" h="5393690">
                  <a:moveTo>
                    <a:pt x="6660454" y="1691386"/>
                  </a:moveTo>
                  <a:lnTo>
                    <a:pt x="6646965" y="1691386"/>
                  </a:lnTo>
                  <a:lnTo>
                    <a:pt x="7437324" y="4161637"/>
                  </a:lnTo>
                  <a:lnTo>
                    <a:pt x="6456986" y="4570933"/>
                  </a:lnTo>
                  <a:lnTo>
                    <a:pt x="6486548" y="4570933"/>
                  </a:lnTo>
                  <a:lnTo>
                    <a:pt x="7440893" y="4172686"/>
                  </a:lnTo>
                  <a:lnTo>
                    <a:pt x="7454174" y="4172686"/>
                  </a:lnTo>
                  <a:lnTo>
                    <a:pt x="7452602" y="4167771"/>
                  </a:lnTo>
                  <a:lnTo>
                    <a:pt x="7479042" y="4156735"/>
                  </a:lnTo>
                  <a:lnTo>
                    <a:pt x="7449033" y="4156735"/>
                  </a:lnTo>
                  <a:lnTo>
                    <a:pt x="6660454" y="1691386"/>
                  </a:lnTo>
                  <a:close/>
                </a:path>
                <a:path w="14475460" h="5393690">
                  <a:moveTo>
                    <a:pt x="5091452" y="1603705"/>
                  </a:moveTo>
                  <a:lnTo>
                    <a:pt x="4762475" y="1603705"/>
                  </a:lnTo>
                  <a:lnTo>
                    <a:pt x="6635586" y="1674647"/>
                  </a:lnTo>
                  <a:lnTo>
                    <a:pt x="6444819" y="4565802"/>
                  </a:lnTo>
                  <a:lnTo>
                    <a:pt x="6457324" y="4565802"/>
                  </a:lnTo>
                  <a:lnTo>
                    <a:pt x="6646965" y="1691386"/>
                  </a:lnTo>
                  <a:lnTo>
                    <a:pt x="6660454" y="1691386"/>
                  </a:lnTo>
                  <a:lnTo>
                    <a:pt x="6656884" y="1680222"/>
                  </a:lnTo>
                  <a:lnTo>
                    <a:pt x="6674058" y="1680222"/>
                  </a:lnTo>
                  <a:lnTo>
                    <a:pt x="6655612" y="1661934"/>
                  </a:lnTo>
                  <a:lnTo>
                    <a:pt x="6628994" y="1661934"/>
                  </a:lnTo>
                  <a:lnTo>
                    <a:pt x="5091452" y="1603705"/>
                  </a:lnTo>
                  <a:close/>
                </a:path>
                <a:path w="14475460" h="5393690">
                  <a:moveTo>
                    <a:pt x="11685742" y="2408897"/>
                  </a:moveTo>
                  <a:lnTo>
                    <a:pt x="11666792" y="2408897"/>
                  </a:lnTo>
                  <a:lnTo>
                    <a:pt x="9243162" y="4227233"/>
                  </a:lnTo>
                  <a:lnTo>
                    <a:pt x="9262535" y="4227233"/>
                  </a:lnTo>
                  <a:lnTo>
                    <a:pt x="11685742" y="2408897"/>
                  </a:lnTo>
                  <a:close/>
                </a:path>
                <a:path w="14475460" h="5393690">
                  <a:moveTo>
                    <a:pt x="6674058" y="1680222"/>
                  </a:moveTo>
                  <a:lnTo>
                    <a:pt x="6656884" y="1680222"/>
                  </a:lnTo>
                  <a:lnTo>
                    <a:pt x="8649247" y="3655860"/>
                  </a:lnTo>
                  <a:lnTo>
                    <a:pt x="7449033" y="4156735"/>
                  </a:lnTo>
                  <a:lnTo>
                    <a:pt x="7479042" y="4156735"/>
                  </a:lnTo>
                  <a:lnTo>
                    <a:pt x="8658175" y="3664559"/>
                  </a:lnTo>
                  <a:lnTo>
                    <a:pt x="8675618" y="3664559"/>
                  </a:lnTo>
                  <a:lnTo>
                    <a:pt x="8670443" y="3659428"/>
                  </a:lnTo>
                  <a:lnTo>
                    <a:pt x="8691288" y="3650729"/>
                  </a:lnTo>
                  <a:lnTo>
                    <a:pt x="8661629" y="3650729"/>
                  </a:lnTo>
                  <a:lnTo>
                    <a:pt x="6674058" y="1680222"/>
                  </a:lnTo>
                  <a:close/>
                </a:path>
                <a:path w="14475460" h="5393690">
                  <a:moveTo>
                    <a:pt x="11703940" y="2372982"/>
                  </a:moveTo>
                  <a:lnTo>
                    <a:pt x="11701705" y="2381681"/>
                  </a:lnTo>
                  <a:lnTo>
                    <a:pt x="8661629" y="3650729"/>
                  </a:lnTo>
                  <a:lnTo>
                    <a:pt x="8691288" y="3650729"/>
                  </a:lnTo>
                  <a:lnTo>
                    <a:pt x="11666792" y="2408897"/>
                  </a:lnTo>
                  <a:lnTo>
                    <a:pt x="11685742" y="2408897"/>
                  </a:lnTo>
                  <a:lnTo>
                    <a:pt x="11697031" y="2400427"/>
                  </a:lnTo>
                  <a:lnTo>
                    <a:pt x="11729214" y="2400427"/>
                  </a:lnTo>
                  <a:lnTo>
                    <a:pt x="11716106" y="2386139"/>
                  </a:lnTo>
                  <a:lnTo>
                    <a:pt x="11726254" y="2378557"/>
                  </a:lnTo>
                  <a:lnTo>
                    <a:pt x="11709185" y="2378557"/>
                  </a:lnTo>
                  <a:lnTo>
                    <a:pt x="11703940" y="2372982"/>
                  </a:lnTo>
                  <a:close/>
                </a:path>
                <a:path w="14475460" h="5393690">
                  <a:moveTo>
                    <a:pt x="2856395" y="1518920"/>
                  </a:moveTo>
                  <a:lnTo>
                    <a:pt x="2524799" y="1518920"/>
                  </a:lnTo>
                  <a:lnTo>
                    <a:pt x="4357307" y="1588528"/>
                  </a:lnTo>
                  <a:lnTo>
                    <a:pt x="4948543" y="3437204"/>
                  </a:lnTo>
                  <a:lnTo>
                    <a:pt x="4961823" y="3437204"/>
                  </a:lnTo>
                  <a:lnTo>
                    <a:pt x="4370477" y="1588973"/>
                  </a:lnTo>
                  <a:lnTo>
                    <a:pt x="4700772" y="1588973"/>
                  </a:lnTo>
                  <a:lnTo>
                    <a:pt x="4366566" y="1576260"/>
                  </a:lnTo>
                  <a:lnTo>
                    <a:pt x="4366350" y="1575587"/>
                  </a:lnTo>
                  <a:lnTo>
                    <a:pt x="4353408" y="1575587"/>
                  </a:lnTo>
                  <a:lnTo>
                    <a:pt x="2856395" y="1518920"/>
                  </a:lnTo>
                  <a:close/>
                </a:path>
                <a:path w="14475460" h="5393690">
                  <a:moveTo>
                    <a:pt x="463585" y="1428559"/>
                  </a:moveTo>
                  <a:lnTo>
                    <a:pt x="143676" y="1428559"/>
                  </a:lnTo>
                  <a:lnTo>
                    <a:pt x="2496694" y="1517802"/>
                  </a:lnTo>
                  <a:lnTo>
                    <a:pt x="2047126" y="3323640"/>
                  </a:lnTo>
                  <a:lnTo>
                    <a:pt x="2060031" y="3323640"/>
                  </a:lnTo>
                  <a:lnTo>
                    <a:pt x="2508632" y="1520926"/>
                  </a:lnTo>
                  <a:lnTo>
                    <a:pt x="2527334" y="1520926"/>
                  </a:lnTo>
                  <a:lnTo>
                    <a:pt x="2524799" y="1518920"/>
                  </a:lnTo>
                  <a:lnTo>
                    <a:pt x="2856395" y="1518920"/>
                  </a:lnTo>
                  <a:lnTo>
                    <a:pt x="2520557" y="1506207"/>
                  </a:lnTo>
                  <a:lnTo>
                    <a:pt x="2520969" y="1505750"/>
                  </a:lnTo>
                  <a:lnTo>
                    <a:pt x="2505508" y="1505750"/>
                  </a:lnTo>
                  <a:lnTo>
                    <a:pt x="463585" y="1428559"/>
                  </a:lnTo>
                  <a:close/>
                </a:path>
                <a:path w="14475460" h="5393690">
                  <a:moveTo>
                    <a:pt x="11747450" y="2362720"/>
                  </a:moveTo>
                  <a:lnTo>
                    <a:pt x="11709185" y="2378557"/>
                  </a:lnTo>
                  <a:lnTo>
                    <a:pt x="11726254" y="2378557"/>
                  </a:lnTo>
                  <a:lnTo>
                    <a:pt x="11747450" y="2362720"/>
                  </a:lnTo>
                  <a:close/>
                </a:path>
                <a:path w="14475460" h="5393690">
                  <a:moveTo>
                    <a:pt x="6639040" y="1624672"/>
                  </a:moveTo>
                  <a:lnTo>
                    <a:pt x="6637249" y="1651673"/>
                  </a:lnTo>
                  <a:lnTo>
                    <a:pt x="6628994" y="1661934"/>
                  </a:lnTo>
                  <a:lnTo>
                    <a:pt x="6655612" y="1661934"/>
                  </a:lnTo>
                  <a:lnTo>
                    <a:pt x="6648413" y="1654797"/>
                  </a:lnTo>
                  <a:lnTo>
                    <a:pt x="6639040" y="1624672"/>
                  </a:lnTo>
                  <a:close/>
                </a:path>
                <a:path w="14475460" h="5393690">
                  <a:moveTo>
                    <a:pt x="3906350" y="96151"/>
                  </a:moveTo>
                  <a:lnTo>
                    <a:pt x="3893135" y="96151"/>
                  </a:lnTo>
                  <a:lnTo>
                    <a:pt x="4741838" y="1590535"/>
                  </a:lnTo>
                  <a:lnTo>
                    <a:pt x="4755187" y="1590535"/>
                  </a:lnTo>
                  <a:lnTo>
                    <a:pt x="3906350" y="96151"/>
                  </a:lnTo>
                  <a:close/>
                </a:path>
                <a:path w="14475460" h="5393690">
                  <a:moveTo>
                    <a:pt x="3870718" y="26327"/>
                  </a:moveTo>
                  <a:lnTo>
                    <a:pt x="3853409" y="26327"/>
                  </a:lnTo>
                  <a:lnTo>
                    <a:pt x="3863011" y="43053"/>
                  </a:lnTo>
                  <a:lnTo>
                    <a:pt x="4353408" y="1575587"/>
                  </a:lnTo>
                  <a:lnTo>
                    <a:pt x="4366350" y="1575587"/>
                  </a:lnTo>
                  <a:lnTo>
                    <a:pt x="3893135" y="96151"/>
                  </a:lnTo>
                  <a:lnTo>
                    <a:pt x="3906350" y="96151"/>
                  </a:lnTo>
                  <a:lnTo>
                    <a:pt x="3876066" y="42837"/>
                  </a:lnTo>
                  <a:lnTo>
                    <a:pt x="3870718" y="26327"/>
                  </a:lnTo>
                  <a:close/>
                </a:path>
                <a:path w="14475460" h="5393690">
                  <a:moveTo>
                    <a:pt x="3868982" y="20967"/>
                  </a:moveTo>
                  <a:lnTo>
                    <a:pt x="3842703" y="20967"/>
                  </a:lnTo>
                  <a:lnTo>
                    <a:pt x="2505508" y="1505750"/>
                  </a:lnTo>
                  <a:lnTo>
                    <a:pt x="2520969" y="1505750"/>
                  </a:lnTo>
                  <a:lnTo>
                    <a:pt x="3853409" y="26327"/>
                  </a:lnTo>
                  <a:lnTo>
                    <a:pt x="3870718" y="26327"/>
                  </a:lnTo>
                  <a:lnTo>
                    <a:pt x="3868982" y="20967"/>
                  </a:lnTo>
                  <a:close/>
                </a:path>
                <a:path w="14475460" h="5393690">
                  <a:moveTo>
                    <a:pt x="0" y="1383174"/>
                  </a:moveTo>
                  <a:lnTo>
                    <a:pt x="0" y="1395867"/>
                  </a:lnTo>
                  <a:lnTo>
                    <a:pt x="95149" y="1421422"/>
                  </a:lnTo>
                  <a:lnTo>
                    <a:pt x="0" y="1445790"/>
                  </a:lnTo>
                  <a:lnTo>
                    <a:pt x="0" y="1458686"/>
                  </a:lnTo>
                  <a:lnTo>
                    <a:pt x="115012" y="1429232"/>
                  </a:lnTo>
                  <a:lnTo>
                    <a:pt x="144777" y="1429232"/>
                  </a:lnTo>
                  <a:lnTo>
                    <a:pt x="143676" y="1428559"/>
                  </a:lnTo>
                  <a:lnTo>
                    <a:pt x="463585" y="1428559"/>
                  </a:lnTo>
                  <a:lnTo>
                    <a:pt x="150813" y="1416735"/>
                  </a:lnTo>
                  <a:lnTo>
                    <a:pt x="156121" y="1414729"/>
                  </a:lnTo>
                  <a:lnTo>
                    <a:pt x="120359" y="1414729"/>
                  </a:lnTo>
                  <a:lnTo>
                    <a:pt x="102854" y="1404239"/>
                  </a:lnTo>
                  <a:lnTo>
                    <a:pt x="78411" y="1404239"/>
                  </a:lnTo>
                  <a:lnTo>
                    <a:pt x="0" y="1383174"/>
                  </a:lnTo>
                  <a:close/>
                </a:path>
                <a:path w="14475460" h="5393690">
                  <a:moveTo>
                    <a:pt x="152069" y="1433690"/>
                  </a:moveTo>
                  <a:lnTo>
                    <a:pt x="140780" y="1433690"/>
                  </a:lnTo>
                  <a:lnTo>
                    <a:pt x="161189" y="1439265"/>
                  </a:lnTo>
                  <a:lnTo>
                    <a:pt x="152069" y="1433690"/>
                  </a:lnTo>
                  <a:close/>
                </a:path>
                <a:path w="14475460" h="5393690">
                  <a:moveTo>
                    <a:pt x="3862337" y="0"/>
                  </a:moveTo>
                  <a:lnTo>
                    <a:pt x="120359" y="1414729"/>
                  </a:lnTo>
                  <a:lnTo>
                    <a:pt x="156121" y="1414729"/>
                  </a:lnTo>
                  <a:lnTo>
                    <a:pt x="3842703" y="20967"/>
                  </a:lnTo>
                  <a:lnTo>
                    <a:pt x="3868982" y="20967"/>
                  </a:lnTo>
                  <a:lnTo>
                    <a:pt x="3866020" y="11823"/>
                  </a:lnTo>
                  <a:lnTo>
                    <a:pt x="3862337" y="0"/>
                  </a:lnTo>
                  <a:close/>
                </a:path>
                <a:path w="14475460" h="5393690">
                  <a:moveTo>
                    <a:pt x="0" y="1342600"/>
                  </a:moveTo>
                  <a:lnTo>
                    <a:pt x="0" y="1357250"/>
                  </a:lnTo>
                  <a:lnTo>
                    <a:pt x="78411" y="1404239"/>
                  </a:lnTo>
                  <a:lnTo>
                    <a:pt x="102854" y="1404239"/>
                  </a:lnTo>
                  <a:lnTo>
                    <a:pt x="0" y="1342600"/>
                  </a:lnTo>
                  <a:close/>
                </a:path>
              </a:pathLst>
            </a:custGeom>
            <a:solidFill>
              <a:srgbClr val="C0C0C0">
                <a:alpha val="503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8E7B6F79-516F-A65F-5C8D-843A3531B8B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2195" y="4267272"/>
              <a:ext cx="101893" cy="102031"/>
            </a:xfrm>
            <a:prstGeom prst="rect">
              <a:avLst/>
            </a:prstGeom>
          </p:spPr>
        </p:pic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5DBACCC7-B06C-0BCC-F701-91D4166FCB0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1982" y="3246869"/>
              <a:ext cx="102046" cy="101934"/>
            </a:xfrm>
            <a:prstGeom prst="rect">
              <a:avLst/>
            </a:prstGeom>
          </p:spPr>
        </p:pic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E7732A83-868B-03F3-A242-541A742A7CA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3387" y="5993332"/>
              <a:ext cx="135789" cy="135891"/>
            </a:xfrm>
            <a:prstGeom prst="rect">
              <a:avLst/>
            </a:prstGeom>
          </p:spPr>
        </p:pic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E6B0FED2-C974-7AB1-7F2F-EEF5414052F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3827" y="4183401"/>
              <a:ext cx="126809" cy="126759"/>
            </a:xfrm>
            <a:prstGeom prst="rect">
              <a:avLst/>
            </a:prstGeom>
          </p:spPr>
        </p:pic>
        <p:pic>
          <p:nvPicPr>
            <p:cNvPr id="16" name="object 11">
              <a:extLst>
                <a:ext uri="{FF2B5EF4-FFF2-40B4-BE49-F238E27FC236}">
                  <a16:creationId xmlns:a16="http://schemas.microsoft.com/office/drawing/2014/main" id="{DC2BBF5C-B6FC-8FC6-2D7B-BB7EE6C5F92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59" y="4098617"/>
              <a:ext cx="114880" cy="114944"/>
            </a:xfrm>
            <a:prstGeom prst="rect">
              <a:avLst/>
            </a:prstGeom>
          </p:spPr>
        </p:pic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650AF3FB-6039-81D5-1CB2-D60684B55DF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0008" y="4357418"/>
              <a:ext cx="108892" cy="109154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26F9DB65-5CC8-AEFA-C47D-B876621A3FE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9127" y="2697945"/>
              <a:ext cx="116346" cy="116440"/>
            </a:xfrm>
            <a:prstGeom prst="rect">
              <a:avLst/>
            </a:prstGeom>
          </p:spPr>
        </p:pic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87640C7D-9B7F-84F8-F366-C2CBA5C2B4D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55195" y="5068159"/>
              <a:ext cx="103827" cy="103776"/>
            </a:xfrm>
            <a:prstGeom prst="rect">
              <a:avLst/>
            </a:prstGeom>
          </p:spPr>
        </p:pic>
        <p:pic>
          <p:nvPicPr>
            <p:cNvPr id="20" name="object 15">
              <a:extLst>
                <a:ext uri="{FF2B5EF4-FFF2-40B4-BE49-F238E27FC236}">
                  <a16:creationId xmlns:a16="http://schemas.microsoft.com/office/drawing/2014/main" id="{A2648361-8E3D-9B70-8CE4-34881D02AC3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74350" y="6890308"/>
              <a:ext cx="148855" cy="148902"/>
            </a:xfrm>
            <a:prstGeom prst="rect">
              <a:avLst/>
            </a:prstGeom>
          </p:spPr>
        </p:pic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E58D958E-2CCB-93B1-D204-B60B3981127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0960" y="7766855"/>
              <a:ext cx="115501" cy="115447"/>
            </a:xfrm>
            <a:prstGeom prst="rect">
              <a:avLst/>
            </a:prstGeom>
          </p:spPr>
        </p:pic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392EE4F2-F256-CDA5-17A9-A3BB538C084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39197" y="7871854"/>
              <a:ext cx="148626" cy="148777"/>
            </a:xfrm>
            <a:prstGeom prst="rect">
              <a:avLst/>
            </a:prstGeom>
          </p:spPr>
        </p:pic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F83CD1D4-8D2A-5EC7-CD13-8205E8AE828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96007" y="7262611"/>
              <a:ext cx="107689" cy="107774"/>
            </a:xfrm>
            <a:prstGeom prst="rect">
              <a:avLst/>
            </a:prstGeom>
          </p:spPr>
        </p:pic>
        <p:pic>
          <p:nvPicPr>
            <p:cNvPr id="24" name="object 19">
              <a:extLst>
                <a:ext uri="{FF2B5EF4-FFF2-40B4-BE49-F238E27FC236}">
                  <a16:creationId xmlns:a16="http://schemas.microsoft.com/office/drawing/2014/main" id="{BEBD83A9-D6E3-CF73-0AF7-2A4058ECCE6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10640" y="6138361"/>
              <a:ext cx="100609" cy="100636"/>
            </a:xfrm>
            <a:prstGeom prst="rect">
              <a:avLst/>
            </a:prstGeom>
          </p:spPr>
        </p:pic>
        <p:pic>
          <p:nvPicPr>
            <p:cNvPr id="25" name="object 20">
              <a:extLst>
                <a:ext uri="{FF2B5EF4-FFF2-40B4-BE49-F238E27FC236}">
                  <a16:creationId xmlns:a16="http://schemas.microsoft.com/office/drawing/2014/main" id="{EB70CC21-7E5E-4331-562F-8C6CCFFD2ED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4718" y="6138805"/>
              <a:ext cx="100559" cy="100638"/>
            </a:xfrm>
            <a:prstGeom prst="rect">
              <a:avLst/>
            </a:prstGeom>
          </p:spPr>
        </p:pic>
        <p:pic>
          <p:nvPicPr>
            <p:cNvPr id="26" name="object 21">
              <a:extLst>
                <a:ext uri="{FF2B5EF4-FFF2-40B4-BE49-F238E27FC236}">
                  <a16:creationId xmlns:a16="http://schemas.microsoft.com/office/drawing/2014/main" id="{15ADCB06-8F9A-5D67-9ED7-F2FA3AED5597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225272" y="6794412"/>
              <a:ext cx="100554" cy="100654"/>
            </a:xfrm>
            <a:prstGeom prst="rect">
              <a:avLst/>
            </a:prstGeom>
          </p:spPr>
        </p:pic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5F40C612-08F5-73A3-2EEB-DB74C722EAEF}"/>
                </a:ext>
              </a:extLst>
            </p:cNvPr>
            <p:cNvSpPr/>
            <p:nvPr/>
          </p:nvSpPr>
          <p:spPr>
            <a:xfrm>
              <a:off x="0" y="4020047"/>
              <a:ext cx="9060815" cy="4108450"/>
            </a:xfrm>
            <a:custGeom>
              <a:avLst/>
              <a:gdLst/>
              <a:ahLst/>
              <a:cxnLst/>
              <a:rect l="l" t="t" r="r" b="b"/>
              <a:pathLst>
                <a:path w="9060815" h="4108450">
                  <a:moveTo>
                    <a:pt x="2363520" y="2370467"/>
                  </a:moveTo>
                  <a:lnTo>
                    <a:pt x="2351672" y="2370467"/>
                  </a:lnTo>
                  <a:lnTo>
                    <a:pt x="2981516" y="3291967"/>
                  </a:lnTo>
                  <a:lnTo>
                    <a:pt x="1983644" y="4107952"/>
                  </a:lnTo>
                  <a:lnTo>
                    <a:pt x="2000661" y="4107952"/>
                  </a:lnTo>
                  <a:lnTo>
                    <a:pt x="2987727" y="3300958"/>
                  </a:lnTo>
                  <a:lnTo>
                    <a:pt x="2999631" y="3300958"/>
                  </a:lnTo>
                  <a:lnTo>
                    <a:pt x="2995334" y="3294672"/>
                  </a:lnTo>
                  <a:lnTo>
                    <a:pt x="3006332" y="3285680"/>
                  </a:lnTo>
                  <a:lnTo>
                    <a:pt x="2989200" y="3285680"/>
                  </a:lnTo>
                  <a:lnTo>
                    <a:pt x="2363520" y="2370467"/>
                  </a:lnTo>
                  <a:close/>
                </a:path>
                <a:path w="9060815" h="4108450">
                  <a:moveTo>
                    <a:pt x="2999631" y="3300958"/>
                  </a:moveTo>
                  <a:lnTo>
                    <a:pt x="2987727" y="3300958"/>
                  </a:lnTo>
                  <a:lnTo>
                    <a:pt x="3502254" y="4053713"/>
                  </a:lnTo>
                  <a:lnTo>
                    <a:pt x="3471924" y="4107952"/>
                  </a:lnTo>
                  <a:lnTo>
                    <a:pt x="3484069" y="4107952"/>
                  </a:lnTo>
                  <a:lnTo>
                    <a:pt x="3509938" y="4061726"/>
                  </a:lnTo>
                  <a:lnTo>
                    <a:pt x="3540029" y="4046118"/>
                  </a:lnTo>
                  <a:lnTo>
                    <a:pt x="3518688" y="4046118"/>
                  </a:lnTo>
                  <a:lnTo>
                    <a:pt x="3519832" y="4044073"/>
                  </a:lnTo>
                  <a:lnTo>
                    <a:pt x="3507576" y="4044073"/>
                  </a:lnTo>
                  <a:lnTo>
                    <a:pt x="2999631" y="3300958"/>
                  </a:lnTo>
                  <a:close/>
                </a:path>
                <a:path w="9060815" h="4108450">
                  <a:moveTo>
                    <a:pt x="6133105" y="2711818"/>
                  </a:moveTo>
                  <a:lnTo>
                    <a:pt x="6112409" y="2711818"/>
                  </a:lnTo>
                  <a:lnTo>
                    <a:pt x="6390438" y="2877642"/>
                  </a:lnTo>
                  <a:lnTo>
                    <a:pt x="5097082" y="3935133"/>
                  </a:lnTo>
                  <a:lnTo>
                    <a:pt x="5094301" y="3935374"/>
                  </a:lnTo>
                  <a:lnTo>
                    <a:pt x="5094390" y="3937342"/>
                  </a:lnTo>
                  <a:lnTo>
                    <a:pt x="4885717" y="4107952"/>
                  </a:lnTo>
                  <a:lnTo>
                    <a:pt x="4902730" y="4107952"/>
                  </a:lnTo>
                  <a:lnTo>
                    <a:pt x="5094796" y="3950906"/>
                  </a:lnTo>
                  <a:lnTo>
                    <a:pt x="5104555" y="3950906"/>
                  </a:lnTo>
                  <a:lnTo>
                    <a:pt x="5104359" y="3944289"/>
                  </a:lnTo>
                  <a:lnTo>
                    <a:pt x="5221019" y="3933329"/>
                  </a:lnTo>
                  <a:lnTo>
                    <a:pt x="5116208" y="3933329"/>
                  </a:lnTo>
                  <a:lnTo>
                    <a:pt x="6400077" y="2883522"/>
                  </a:lnTo>
                  <a:lnTo>
                    <a:pt x="6421228" y="2883522"/>
                  </a:lnTo>
                  <a:lnTo>
                    <a:pt x="6408903" y="2876169"/>
                  </a:lnTo>
                  <a:lnTo>
                    <a:pt x="6415910" y="2870441"/>
                  </a:lnTo>
                  <a:lnTo>
                    <a:pt x="6399099" y="2870441"/>
                  </a:lnTo>
                  <a:lnTo>
                    <a:pt x="6133105" y="2711818"/>
                  </a:lnTo>
                  <a:close/>
                </a:path>
                <a:path w="9060815" h="4108450">
                  <a:moveTo>
                    <a:pt x="5104555" y="3950906"/>
                  </a:moveTo>
                  <a:lnTo>
                    <a:pt x="5094796" y="3950906"/>
                  </a:lnTo>
                  <a:lnTo>
                    <a:pt x="5099441" y="4107952"/>
                  </a:lnTo>
                  <a:lnTo>
                    <a:pt x="5109208" y="4107952"/>
                  </a:lnTo>
                  <a:lnTo>
                    <a:pt x="5104555" y="3950906"/>
                  </a:lnTo>
                  <a:close/>
                </a:path>
                <a:path w="9060815" h="4108450">
                  <a:moveTo>
                    <a:pt x="7781606" y="3695115"/>
                  </a:moveTo>
                  <a:lnTo>
                    <a:pt x="7756564" y="3695115"/>
                  </a:lnTo>
                  <a:lnTo>
                    <a:pt x="7614290" y="4107952"/>
                  </a:lnTo>
                  <a:lnTo>
                    <a:pt x="7625500" y="4107952"/>
                  </a:lnTo>
                  <a:lnTo>
                    <a:pt x="7766571" y="3698468"/>
                  </a:lnTo>
                  <a:lnTo>
                    <a:pt x="7787225" y="3698468"/>
                  </a:lnTo>
                  <a:lnTo>
                    <a:pt x="7781606" y="3695115"/>
                  </a:lnTo>
                  <a:close/>
                </a:path>
                <a:path w="9060815" h="4108450">
                  <a:moveTo>
                    <a:pt x="7787225" y="3698468"/>
                  </a:moveTo>
                  <a:lnTo>
                    <a:pt x="7766571" y="3698468"/>
                  </a:lnTo>
                  <a:lnTo>
                    <a:pt x="8452966" y="4107952"/>
                  </a:lnTo>
                  <a:lnTo>
                    <a:pt x="8473552" y="4107952"/>
                  </a:lnTo>
                  <a:lnTo>
                    <a:pt x="7787225" y="3698468"/>
                  </a:lnTo>
                  <a:close/>
                </a:path>
                <a:path w="9060815" h="4108450">
                  <a:moveTo>
                    <a:pt x="7511552" y="1999437"/>
                  </a:moveTo>
                  <a:lnTo>
                    <a:pt x="7498271" y="1999437"/>
                  </a:lnTo>
                  <a:lnTo>
                    <a:pt x="9047293" y="4107952"/>
                  </a:lnTo>
                  <a:lnTo>
                    <a:pt x="9060535" y="4107952"/>
                  </a:lnTo>
                  <a:lnTo>
                    <a:pt x="7511552" y="1999437"/>
                  </a:lnTo>
                  <a:close/>
                </a:path>
                <a:path w="9060815" h="4108450">
                  <a:moveTo>
                    <a:pt x="4747902" y="1885276"/>
                  </a:moveTo>
                  <a:lnTo>
                    <a:pt x="4727042" y="1885276"/>
                  </a:lnTo>
                  <a:lnTo>
                    <a:pt x="6102529" y="2705849"/>
                  </a:lnTo>
                  <a:lnTo>
                    <a:pt x="3518688" y="4046118"/>
                  </a:lnTo>
                  <a:lnTo>
                    <a:pt x="3540029" y="4046118"/>
                  </a:lnTo>
                  <a:lnTo>
                    <a:pt x="6112409" y="2711818"/>
                  </a:lnTo>
                  <a:lnTo>
                    <a:pt x="6133105" y="2711818"/>
                  </a:lnTo>
                  <a:lnTo>
                    <a:pt x="6123522" y="2706103"/>
                  </a:lnTo>
                  <a:lnTo>
                    <a:pt x="6135030" y="2700134"/>
                  </a:lnTo>
                  <a:lnTo>
                    <a:pt x="6113641" y="2700134"/>
                  </a:lnTo>
                  <a:lnTo>
                    <a:pt x="4747902" y="1885276"/>
                  </a:lnTo>
                  <a:close/>
                </a:path>
                <a:path w="9060815" h="4108450">
                  <a:moveTo>
                    <a:pt x="4723342" y="1891893"/>
                  </a:moveTo>
                  <a:lnTo>
                    <a:pt x="4711193" y="1891893"/>
                  </a:lnTo>
                  <a:lnTo>
                    <a:pt x="3507576" y="4044073"/>
                  </a:lnTo>
                  <a:lnTo>
                    <a:pt x="3519832" y="4044073"/>
                  </a:lnTo>
                  <a:lnTo>
                    <a:pt x="4723342" y="1891893"/>
                  </a:lnTo>
                  <a:close/>
                </a:path>
                <a:path w="9060815" h="4108450">
                  <a:moveTo>
                    <a:pt x="6421228" y="2883522"/>
                  </a:moveTo>
                  <a:lnTo>
                    <a:pt x="6400077" y="2883522"/>
                  </a:lnTo>
                  <a:lnTo>
                    <a:pt x="7745896" y="3686289"/>
                  </a:lnTo>
                  <a:lnTo>
                    <a:pt x="5116208" y="3933329"/>
                  </a:lnTo>
                  <a:lnTo>
                    <a:pt x="5221019" y="3933329"/>
                  </a:lnTo>
                  <a:lnTo>
                    <a:pt x="7756564" y="3695115"/>
                  </a:lnTo>
                  <a:lnTo>
                    <a:pt x="7781606" y="3695115"/>
                  </a:lnTo>
                  <a:lnTo>
                    <a:pt x="7765835" y="3685717"/>
                  </a:lnTo>
                  <a:lnTo>
                    <a:pt x="7764797" y="3679177"/>
                  </a:lnTo>
                  <a:lnTo>
                    <a:pt x="7754799" y="3679177"/>
                  </a:lnTo>
                  <a:lnTo>
                    <a:pt x="6421228" y="2883522"/>
                  </a:lnTo>
                  <a:close/>
                </a:path>
                <a:path w="9060815" h="4108450">
                  <a:moveTo>
                    <a:pt x="1649176" y="2520099"/>
                  </a:moveTo>
                  <a:lnTo>
                    <a:pt x="1633411" y="2520099"/>
                  </a:lnTo>
                  <a:lnTo>
                    <a:pt x="0" y="3820438"/>
                  </a:lnTo>
                  <a:lnTo>
                    <a:pt x="0" y="3833063"/>
                  </a:lnTo>
                  <a:lnTo>
                    <a:pt x="1649176" y="2520099"/>
                  </a:lnTo>
                  <a:close/>
                </a:path>
                <a:path w="9060815" h="4108450">
                  <a:moveTo>
                    <a:pt x="7510712" y="1998294"/>
                  </a:moveTo>
                  <a:lnTo>
                    <a:pt x="7488137" y="1998294"/>
                  </a:lnTo>
                  <a:lnTo>
                    <a:pt x="7754799" y="3679177"/>
                  </a:lnTo>
                  <a:lnTo>
                    <a:pt x="7764797" y="3679177"/>
                  </a:lnTo>
                  <a:lnTo>
                    <a:pt x="7498271" y="1999437"/>
                  </a:lnTo>
                  <a:lnTo>
                    <a:pt x="7511552" y="1999437"/>
                  </a:lnTo>
                  <a:lnTo>
                    <a:pt x="7510712" y="1998294"/>
                  </a:lnTo>
                  <a:close/>
                </a:path>
                <a:path w="9060815" h="4108450">
                  <a:moveTo>
                    <a:pt x="4738025" y="1879384"/>
                  </a:moveTo>
                  <a:lnTo>
                    <a:pt x="4709148" y="1879384"/>
                  </a:lnTo>
                  <a:lnTo>
                    <a:pt x="2989200" y="3285680"/>
                  </a:lnTo>
                  <a:lnTo>
                    <a:pt x="3006332" y="3285680"/>
                  </a:lnTo>
                  <a:lnTo>
                    <a:pt x="4711193" y="1891893"/>
                  </a:lnTo>
                  <a:lnTo>
                    <a:pt x="4723342" y="1891893"/>
                  </a:lnTo>
                  <a:lnTo>
                    <a:pt x="4727042" y="1885276"/>
                  </a:lnTo>
                  <a:lnTo>
                    <a:pt x="4747902" y="1885276"/>
                  </a:lnTo>
                  <a:lnTo>
                    <a:pt x="4738025" y="1879384"/>
                  </a:lnTo>
                  <a:close/>
                </a:path>
                <a:path w="9060815" h="4108450">
                  <a:moveTo>
                    <a:pt x="7444054" y="2029917"/>
                  </a:moveTo>
                  <a:lnTo>
                    <a:pt x="7427177" y="2029917"/>
                  </a:lnTo>
                  <a:lnTo>
                    <a:pt x="6399099" y="2870441"/>
                  </a:lnTo>
                  <a:lnTo>
                    <a:pt x="6415910" y="2870441"/>
                  </a:lnTo>
                  <a:lnTo>
                    <a:pt x="7444054" y="2029917"/>
                  </a:lnTo>
                  <a:close/>
                </a:path>
                <a:path w="9060815" h="4108450">
                  <a:moveTo>
                    <a:pt x="777685" y="50507"/>
                  </a:moveTo>
                  <a:lnTo>
                    <a:pt x="761759" y="50507"/>
                  </a:lnTo>
                  <a:lnTo>
                    <a:pt x="1659319" y="2499499"/>
                  </a:lnTo>
                  <a:lnTo>
                    <a:pt x="1651890" y="2505303"/>
                  </a:lnTo>
                  <a:lnTo>
                    <a:pt x="0" y="2849338"/>
                  </a:lnTo>
                  <a:lnTo>
                    <a:pt x="0" y="2860307"/>
                  </a:lnTo>
                  <a:lnTo>
                    <a:pt x="1633411" y="2520099"/>
                  </a:lnTo>
                  <a:lnTo>
                    <a:pt x="1649176" y="2520099"/>
                  </a:lnTo>
                  <a:lnTo>
                    <a:pt x="1654823" y="2515603"/>
                  </a:lnTo>
                  <a:lnTo>
                    <a:pt x="1722691" y="2501468"/>
                  </a:lnTo>
                  <a:lnTo>
                    <a:pt x="1670432" y="2501468"/>
                  </a:lnTo>
                  <a:lnTo>
                    <a:pt x="779565" y="70446"/>
                  </a:lnTo>
                  <a:lnTo>
                    <a:pt x="791315" y="70446"/>
                  </a:lnTo>
                  <a:lnTo>
                    <a:pt x="777685" y="50507"/>
                  </a:lnTo>
                  <a:close/>
                </a:path>
                <a:path w="9060815" h="4108450">
                  <a:moveTo>
                    <a:pt x="7493941" y="1975256"/>
                  </a:moveTo>
                  <a:lnTo>
                    <a:pt x="7464197" y="1999602"/>
                  </a:lnTo>
                  <a:lnTo>
                    <a:pt x="6113641" y="2700134"/>
                  </a:lnTo>
                  <a:lnTo>
                    <a:pt x="6135030" y="2700134"/>
                  </a:lnTo>
                  <a:lnTo>
                    <a:pt x="7427177" y="2029917"/>
                  </a:lnTo>
                  <a:lnTo>
                    <a:pt x="7444054" y="2029917"/>
                  </a:lnTo>
                  <a:lnTo>
                    <a:pt x="7473430" y="2005901"/>
                  </a:lnTo>
                  <a:lnTo>
                    <a:pt x="7488137" y="1998294"/>
                  </a:lnTo>
                  <a:lnTo>
                    <a:pt x="7510712" y="1998294"/>
                  </a:lnTo>
                  <a:lnTo>
                    <a:pt x="7500151" y="1983917"/>
                  </a:lnTo>
                  <a:lnTo>
                    <a:pt x="7493941" y="1975256"/>
                  </a:lnTo>
                  <a:close/>
                </a:path>
                <a:path w="9060815" h="4108450">
                  <a:moveTo>
                    <a:pt x="791315" y="70446"/>
                  </a:moveTo>
                  <a:lnTo>
                    <a:pt x="779565" y="70446"/>
                  </a:lnTo>
                  <a:lnTo>
                    <a:pt x="2345221" y="2360980"/>
                  </a:lnTo>
                  <a:lnTo>
                    <a:pt x="1670432" y="2501468"/>
                  </a:lnTo>
                  <a:lnTo>
                    <a:pt x="1722691" y="2501468"/>
                  </a:lnTo>
                  <a:lnTo>
                    <a:pt x="2351672" y="2370467"/>
                  </a:lnTo>
                  <a:lnTo>
                    <a:pt x="2363520" y="2370467"/>
                  </a:lnTo>
                  <a:lnTo>
                    <a:pt x="2362061" y="2368334"/>
                  </a:lnTo>
                  <a:lnTo>
                    <a:pt x="2407540" y="2358859"/>
                  </a:lnTo>
                  <a:lnTo>
                    <a:pt x="2355597" y="2358859"/>
                  </a:lnTo>
                  <a:lnTo>
                    <a:pt x="791315" y="70446"/>
                  </a:lnTo>
                  <a:close/>
                </a:path>
                <a:path w="9060815" h="4108450">
                  <a:moveTo>
                    <a:pt x="4747794" y="1848002"/>
                  </a:moveTo>
                  <a:lnTo>
                    <a:pt x="4727042" y="1865083"/>
                  </a:lnTo>
                  <a:lnTo>
                    <a:pt x="2355597" y="2358859"/>
                  </a:lnTo>
                  <a:lnTo>
                    <a:pt x="2407540" y="2358859"/>
                  </a:lnTo>
                  <a:lnTo>
                    <a:pt x="4709148" y="1879384"/>
                  </a:lnTo>
                  <a:lnTo>
                    <a:pt x="4738025" y="1879384"/>
                  </a:lnTo>
                  <a:lnTo>
                    <a:pt x="4737748" y="1879219"/>
                  </a:lnTo>
                  <a:lnTo>
                    <a:pt x="4736605" y="1867941"/>
                  </a:lnTo>
                  <a:lnTo>
                    <a:pt x="4747794" y="1848002"/>
                  </a:lnTo>
                  <a:close/>
                </a:path>
                <a:path w="9060815" h="4108450">
                  <a:moveTo>
                    <a:pt x="759900" y="55905"/>
                  </a:moveTo>
                  <a:lnTo>
                    <a:pt x="748844" y="55905"/>
                  </a:lnTo>
                  <a:lnTo>
                    <a:pt x="0" y="2229415"/>
                  </a:lnTo>
                  <a:lnTo>
                    <a:pt x="0" y="2262194"/>
                  </a:lnTo>
                  <a:lnTo>
                    <a:pt x="759900" y="55905"/>
                  </a:lnTo>
                  <a:close/>
                </a:path>
                <a:path w="9060815" h="4108450">
                  <a:moveTo>
                    <a:pt x="773996" y="45110"/>
                  </a:moveTo>
                  <a:lnTo>
                    <a:pt x="744272" y="45110"/>
                  </a:lnTo>
                  <a:lnTo>
                    <a:pt x="0" y="807361"/>
                  </a:lnTo>
                  <a:lnTo>
                    <a:pt x="0" y="822766"/>
                  </a:lnTo>
                  <a:lnTo>
                    <a:pt x="748844" y="55905"/>
                  </a:lnTo>
                  <a:lnTo>
                    <a:pt x="759900" y="55905"/>
                  </a:lnTo>
                  <a:lnTo>
                    <a:pt x="761759" y="50507"/>
                  </a:lnTo>
                  <a:lnTo>
                    <a:pt x="777685" y="50507"/>
                  </a:lnTo>
                  <a:lnTo>
                    <a:pt x="773996" y="45110"/>
                  </a:lnTo>
                  <a:close/>
                </a:path>
                <a:path w="9060815" h="4108450">
                  <a:moveTo>
                    <a:pt x="743205" y="0"/>
                  </a:moveTo>
                  <a:lnTo>
                    <a:pt x="754724" y="31381"/>
                  </a:lnTo>
                  <a:lnTo>
                    <a:pt x="0" y="226228"/>
                  </a:lnTo>
                  <a:lnTo>
                    <a:pt x="0" y="237248"/>
                  </a:lnTo>
                  <a:lnTo>
                    <a:pt x="744272" y="45110"/>
                  </a:lnTo>
                  <a:lnTo>
                    <a:pt x="773996" y="45110"/>
                  </a:lnTo>
                  <a:lnTo>
                    <a:pt x="767068" y="34975"/>
                  </a:lnTo>
                  <a:lnTo>
                    <a:pt x="769160" y="29095"/>
                  </a:lnTo>
                  <a:lnTo>
                    <a:pt x="763144" y="29095"/>
                  </a:lnTo>
                  <a:lnTo>
                    <a:pt x="743205" y="0"/>
                  </a:lnTo>
                  <a:close/>
                </a:path>
                <a:path w="9060815" h="4108450">
                  <a:moveTo>
                    <a:pt x="769684" y="27622"/>
                  </a:moveTo>
                  <a:lnTo>
                    <a:pt x="763144" y="29095"/>
                  </a:lnTo>
                  <a:lnTo>
                    <a:pt x="769160" y="29095"/>
                  </a:lnTo>
                  <a:lnTo>
                    <a:pt x="769684" y="27622"/>
                  </a:lnTo>
                  <a:close/>
                </a:path>
              </a:pathLst>
            </a:custGeom>
            <a:solidFill>
              <a:srgbClr val="C0C0C0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28" name="object 23">
              <a:extLst>
                <a:ext uri="{FF2B5EF4-FFF2-40B4-BE49-F238E27FC236}">
                  <a16:creationId xmlns:a16="http://schemas.microsoft.com/office/drawing/2014/main" id="{E3BC9E8E-7F23-4A33-E878-B66FE7CE245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54650" y="6854055"/>
              <a:ext cx="86790" cy="87011"/>
            </a:xfrm>
            <a:prstGeom prst="rect">
              <a:avLst/>
            </a:prstGeom>
          </p:spPr>
        </p:pic>
        <p:pic>
          <p:nvPicPr>
            <p:cNvPr id="29" name="object 24">
              <a:extLst>
                <a:ext uri="{FF2B5EF4-FFF2-40B4-BE49-F238E27FC236}">
                  <a16:creationId xmlns:a16="http://schemas.microsoft.com/office/drawing/2014/main" id="{89199565-260F-2A2A-4342-9BD0650F8BD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41473" y="7039244"/>
              <a:ext cx="86803" cy="87042"/>
            </a:xfrm>
            <a:prstGeom prst="rect">
              <a:avLst/>
            </a:prstGeom>
          </p:spPr>
        </p:pic>
        <p:pic>
          <p:nvPicPr>
            <p:cNvPr id="30" name="object 25">
              <a:extLst>
                <a:ext uri="{FF2B5EF4-FFF2-40B4-BE49-F238E27FC236}">
                  <a16:creationId xmlns:a16="http://schemas.microsoft.com/office/drawing/2014/main" id="{8B1847AE-EB0F-988B-99D9-084CC5B7A439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18173" y="7666337"/>
              <a:ext cx="86597" cy="86901"/>
            </a:xfrm>
            <a:prstGeom prst="rect">
              <a:avLst/>
            </a:prstGeom>
          </p:spPr>
        </p:pic>
        <p:pic>
          <p:nvPicPr>
            <p:cNvPr id="31" name="object 26">
              <a:extLst>
                <a:ext uri="{FF2B5EF4-FFF2-40B4-BE49-F238E27FC236}">
                  <a16:creationId xmlns:a16="http://schemas.microsoft.com/office/drawing/2014/main" id="{DB709292-E7AA-EE50-7DF4-9084BE095C32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80175" y="5861760"/>
              <a:ext cx="92722" cy="92704"/>
            </a:xfrm>
            <a:prstGeom prst="rect">
              <a:avLst/>
            </a:prstGeom>
          </p:spPr>
        </p:pic>
        <p:pic>
          <p:nvPicPr>
            <p:cNvPr id="32" name="object 27">
              <a:extLst>
                <a:ext uri="{FF2B5EF4-FFF2-40B4-BE49-F238E27FC236}">
                  <a16:creationId xmlns:a16="http://schemas.microsoft.com/office/drawing/2014/main" id="{B611D363-DBF8-1607-16BA-BD37F8F3F2F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46508" y="5972584"/>
              <a:ext cx="81697" cy="81683"/>
            </a:xfrm>
            <a:prstGeom prst="rect">
              <a:avLst/>
            </a:prstGeom>
          </p:spPr>
        </p:pic>
        <p:pic>
          <p:nvPicPr>
            <p:cNvPr id="33" name="object 28">
              <a:extLst>
                <a:ext uri="{FF2B5EF4-FFF2-40B4-BE49-F238E27FC236}">
                  <a16:creationId xmlns:a16="http://schemas.microsoft.com/office/drawing/2014/main" id="{24E28CFE-C659-7135-E249-0A8E38FC674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5363" y="4009094"/>
              <a:ext cx="92014" cy="92375"/>
            </a:xfrm>
            <a:prstGeom prst="rect">
              <a:avLst/>
            </a:prstGeom>
          </p:spPr>
        </p:pic>
        <p:pic>
          <p:nvPicPr>
            <p:cNvPr id="34" name="object 29">
              <a:extLst>
                <a:ext uri="{FF2B5EF4-FFF2-40B4-BE49-F238E27FC236}">
                  <a16:creationId xmlns:a16="http://schemas.microsoft.com/office/drawing/2014/main" id="{D37CE107-CCAB-6085-3931-F46D58D4713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20228" y="6476152"/>
              <a:ext cx="89755" cy="90000"/>
            </a:xfrm>
            <a:prstGeom prst="rect">
              <a:avLst/>
            </a:prstGeom>
          </p:spPr>
        </p:pic>
        <p:pic>
          <p:nvPicPr>
            <p:cNvPr id="35" name="object 30">
              <a:extLst>
                <a:ext uri="{FF2B5EF4-FFF2-40B4-BE49-F238E27FC236}">
                  <a16:creationId xmlns:a16="http://schemas.microsoft.com/office/drawing/2014/main" id="{9ADD66A5-B891-4952-C00A-B68CDDA7CF38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61626" y="8029591"/>
              <a:ext cx="91692" cy="91573"/>
            </a:xfrm>
            <a:prstGeom prst="rect">
              <a:avLst/>
            </a:prstGeom>
          </p:spPr>
        </p:pic>
        <p:pic>
          <p:nvPicPr>
            <p:cNvPr id="36" name="object 31">
              <a:extLst>
                <a:ext uri="{FF2B5EF4-FFF2-40B4-BE49-F238E27FC236}">
                  <a16:creationId xmlns:a16="http://schemas.microsoft.com/office/drawing/2014/main" id="{2745C6FD-8661-C7E4-5A88-0C8B8DB59389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56561" y="7916958"/>
              <a:ext cx="85588" cy="85538"/>
            </a:xfrm>
            <a:prstGeom prst="rect">
              <a:avLst/>
            </a:prstGeom>
          </p:spPr>
        </p:pic>
        <p:pic>
          <p:nvPicPr>
            <p:cNvPr id="37" name="object 32">
              <a:extLst>
                <a:ext uri="{FF2B5EF4-FFF2-40B4-BE49-F238E27FC236}">
                  <a16:creationId xmlns:a16="http://schemas.microsoft.com/office/drawing/2014/main" id="{E23823A3-E6D4-4E9B-E04F-CC1D6AC492CD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5466" y="5449265"/>
              <a:ext cx="85609" cy="85600"/>
            </a:xfrm>
            <a:prstGeom prst="rect">
              <a:avLst/>
            </a:prstGeom>
          </p:spPr>
        </p:pic>
      </p:grpSp>
      <p:pic>
        <p:nvPicPr>
          <p:cNvPr id="38" name="object 33">
            <a:extLst>
              <a:ext uri="{FF2B5EF4-FFF2-40B4-BE49-F238E27FC236}">
                <a16:creationId xmlns:a16="http://schemas.microsoft.com/office/drawing/2014/main" id="{6928502F-B4A1-1FE9-616F-E77E3EE8188C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" y="6695691"/>
            <a:ext cx="12192001" cy="1623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3205" y="653441"/>
            <a:ext cx="10653489" cy="664369"/>
          </a:xfrm>
        </p:spPr>
        <p:txBody>
          <a:bodyPr lIns="0" tIns="0" rIns="0" bIns="0"/>
          <a:lstStyle>
            <a:lvl1pPr>
              <a:defRPr sz="3750" b="1" i="0">
                <a:solidFill>
                  <a:srgbClr val="BECA46"/>
                </a:solidFill>
                <a:latin typeface="Montserrat SemiBold"/>
                <a:cs typeface="Montserra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7E4544AE-6C60-9BB6-FA31-39B38109F091}"/>
              </a:ext>
            </a:extLst>
          </p:cNvPr>
          <p:cNvGrpSpPr/>
          <p:nvPr userDrawn="1"/>
        </p:nvGrpSpPr>
        <p:grpSpPr>
          <a:xfrm>
            <a:off x="10673548" y="6146197"/>
            <a:ext cx="1293162" cy="368617"/>
            <a:chOff x="14231396" y="7284381"/>
            <a:chExt cx="1724216" cy="436880"/>
          </a:xfrm>
        </p:grpSpPr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1963D03E-5AF1-1EE6-E99B-1C0339B4A560}"/>
                </a:ext>
              </a:extLst>
            </p:cNvPr>
            <p:cNvSpPr/>
            <p:nvPr userDrawn="1"/>
          </p:nvSpPr>
          <p:spPr>
            <a:xfrm>
              <a:off x="14231396" y="7284381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79">
                  <a:moveTo>
                    <a:pt x="218325" y="0"/>
                  </a:moveTo>
                  <a:lnTo>
                    <a:pt x="168274" y="5766"/>
                  </a:lnTo>
                  <a:lnTo>
                    <a:pt x="122324" y="22193"/>
                  </a:lnTo>
                  <a:lnTo>
                    <a:pt x="81786" y="47968"/>
                  </a:lnTo>
                  <a:lnTo>
                    <a:pt x="47973" y="81778"/>
                  </a:lnTo>
                  <a:lnTo>
                    <a:pt x="22196" y="122314"/>
                  </a:lnTo>
                  <a:lnTo>
                    <a:pt x="5767" y="168262"/>
                  </a:lnTo>
                  <a:lnTo>
                    <a:pt x="0" y="218312"/>
                  </a:lnTo>
                  <a:lnTo>
                    <a:pt x="5767" y="268367"/>
                  </a:lnTo>
                  <a:lnTo>
                    <a:pt x="22196" y="314319"/>
                  </a:lnTo>
                  <a:lnTo>
                    <a:pt x="47973" y="354857"/>
                  </a:lnTo>
                  <a:lnTo>
                    <a:pt x="81786" y="388669"/>
                  </a:lnTo>
                  <a:lnTo>
                    <a:pt x="122324" y="414444"/>
                  </a:lnTo>
                  <a:lnTo>
                    <a:pt x="168274" y="430871"/>
                  </a:lnTo>
                  <a:lnTo>
                    <a:pt x="218325" y="436638"/>
                  </a:lnTo>
                  <a:lnTo>
                    <a:pt x="268371" y="430871"/>
                  </a:lnTo>
                  <a:lnTo>
                    <a:pt x="314318" y="414444"/>
                  </a:lnTo>
                  <a:lnTo>
                    <a:pt x="354854" y="388669"/>
                  </a:lnTo>
                  <a:lnTo>
                    <a:pt x="366575" y="376948"/>
                  </a:lnTo>
                  <a:lnTo>
                    <a:pt x="218325" y="376948"/>
                  </a:lnTo>
                  <a:lnTo>
                    <a:pt x="173735" y="370594"/>
                  </a:lnTo>
                  <a:lnTo>
                    <a:pt x="134054" y="352732"/>
                  </a:lnTo>
                  <a:lnTo>
                    <a:pt x="101087" y="325168"/>
                  </a:lnTo>
                  <a:lnTo>
                    <a:pt x="76637" y="289704"/>
                  </a:lnTo>
                  <a:lnTo>
                    <a:pt x="62509" y="248145"/>
                  </a:lnTo>
                  <a:lnTo>
                    <a:pt x="100380" y="241871"/>
                  </a:lnTo>
                  <a:lnTo>
                    <a:pt x="433924" y="241871"/>
                  </a:lnTo>
                  <a:lnTo>
                    <a:pt x="436638" y="218312"/>
                  </a:lnTo>
                  <a:lnTo>
                    <a:pt x="430871" y="168262"/>
                  </a:lnTo>
                  <a:lnTo>
                    <a:pt x="414442" y="122314"/>
                  </a:lnTo>
                  <a:lnTo>
                    <a:pt x="388666" y="81778"/>
                  </a:lnTo>
                  <a:lnTo>
                    <a:pt x="354854" y="47968"/>
                  </a:lnTo>
                  <a:lnTo>
                    <a:pt x="314318" y="22193"/>
                  </a:lnTo>
                  <a:lnTo>
                    <a:pt x="268371" y="5766"/>
                  </a:lnTo>
                  <a:lnTo>
                    <a:pt x="218325" y="0"/>
                  </a:lnTo>
                  <a:close/>
                </a:path>
                <a:path w="436880" h="436879">
                  <a:moveTo>
                    <a:pt x="433875" y="242290"/>
                  </a:moveTo>
                  <a:lnTo>
                    <a:pt x="335800" y="242290"/>
                  </a:lnTo>
                  <a:lnTo>
                    <a:pt x="374053" y="248627"/>
                  </a:lnTo>
                  <a:lnTo>
                    <a:pt x="359837" y="290044"/>
                  </a:lnTo>
                  <a:lnTo>
                    <a:pt x="335363" y="325376"/>
                  </a:lnTo>
                  <a:lnTo>
                    <a:pt x="302424" y="352832"/>
                  </a:lnTo>
                  <a:lnTo>
                    <a:pt x="262814" y="370621"/>
                  </a:lnTo>
                  <a:lnTo>
                    <a:pt x="218325" y="376948"/>
                  </a:lnTo>
                  <a:lnTo>
                    <a:pt x="366575" y="376948"/>
                  </a:lnTo>
                  <a:lnTo>
                    <a:pt x="388666" y="354857"/>
                  </a:lnTo>
                  <a:lnTo>
                    <a:pt x="414442" y="314319"/>
                  </a:lnTo>
                  <a:lnTo>
                    <a:pt x="430871" y="268367"/>
                  </a:lnTo>
                  <a:lnTo>
                    <a:pt x="433875" y="242290"/>
                  </a:lnTo>
                  <a:close/>
                </a:path>
                <a:path w="436880" h="436879">
                  <a:moveTo>
                    <a:pt x="433924" y="241871"/>
                  </a:moveTo>
                  <a:lnTo>
                    <a:pt x="100749" y="241871"/>
                  </a:lnTo>
                  <a:lnTo>
                    <a:pt x="115561" y="280095"/>
                  </a:lnTo>
                  <a:lnTo>
                    <a:pt x="141835" y="310634"/>
                  </a:lnTo>
                  <a:lnTo>
                    <a:pt x="176960" y="330873"/>
                  </a:lnTo>
                  <a:lnTo>
                    <a:pt x="218325" y="338200"/>
                  </a:lnTo>
                  <a:lnTo>
                    <a:pt x="259582" y="330908"/>
                  </a:lnTo>
                  <a:lnTo>
                    <a:pt x="294641" y="310762"/>
                  </a:lnTo>
                  <a:lnTo>
                    <a:pt x="320911" y="280358"/>
                  </a:lnTo>
                  <a:lnTo>
                    <a:pt x="335800" y="242290"/>
                  </a:lnTo>
                  <a:lnTo>
                    <a:pt x="433875" y="242290"/>
                  </a:lnTo>
                  <a:lnTo>
                    <a:pt x="433924" y="2418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3" name="object 35">
              <a:extLst>
                <a:ext uri="{FF2B5EF4-FFF2-40B4-BE49-F238E27FC236}">
                  <a16:creationId xmlns:a16="http://schemas.microsoft.com/office/drawing/2014/main" id="{B41E2655-C944-4C5A-4AFC-23F05C3CEDF3}"/>
                </a:ext>
              </a:extLst>
            </p:cNvPr>
            <p:cNvPicPr/>
            <p:nvPr userDrawn="1"/>
          </p:nvPicPr>
          <p:blipFill>
            <a:blip r:embed="rId29" cstate="print"/>
            <a:stretch>
              <a:fillRect/>
            </a:stretch>
          </p:blipFill>
          <p:spPr>
            <a:xfrm>
              <a:off x="14740540" y="7321288"/>
              <a:ext cx="1215072" cy="180238"/>
            </a:xfrm>
            <a:prstGeom prst="rect">
              <a:avLst/>
            </a:prstGeom>
          </p:spPr>
        </p:pic>
        <p:pic>
          <p:nvPicPr>
            <p:cNvPr id="44" name="object 36">
              <a:extLst>
                <a:ext uri="{FF2B5EF4-FFF2-40B4-BE49-F238E27FC236}">
                  <a16:creationId xmlns:a16="http://schemas.microsoft.com/office/drawing/2014/main" id="{3345595C-7995-B507-92A1-7CFF3C989A43}"/>
                </a:ext>
              </a:extLst>
            </p:cNvPr>
            <p:cNvPicPr/>
            <p:nvPr userDrawn="1"/>
          </p:nvPicPr>
          <p:blipFill>
            <a:blip r:embed="rId30" cstate="print"/>
            <a:stretch>
              <a:fillRect/>
            </a:stretch>
          </p:blipFill>
          <p:spPr>
            <a:xfrm>
              <a:off x="14750175" y="7553190"/>
              <a:ext cx="1205420" cy="136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16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31.05.2024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2.xml"/><Relationship Id="rId1" Type="http://schemas.openxmlformats.org/officeDocument/2006/relationships/customXml" Target="../../customXml/item9.xml"/><Relationship Id="rId4" Type="http://schemas.openxmlformats.org/officeDocument/2006/relationships/hyperlink" Target="mailto:caiodevasconcellos@yahoo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600" y="2273300"/>
            <a:ext cx="11214100" cy="1896113"/>
          </a:xfrm>
        </p:spPr>
        <p:txBody>
          <a:bodyPr lIns="60960" tIns="30480" rIns="60960" bIns="30480" anchor="t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2800" dirty="0">
                <a:solidFill>
                  <a:schemeClr val="accent3">
                    <a:lumMod val="75000"/>
                  </a:schemeClr>
                </a:solidFill>
                <a:latin typeface="Montserrat SemiBold"/>
                <a:ea typeface="+mn-lt"/>
                <a:cs typeface="+mn-lt"/>
              </a:rPr>
              <a:t>SARCOMAS COM REARRANJO DE </a:t>
            </a:r>
            <a:r>
              <a:rPr lang="pt-BR" sz="2800" i="1" dirty="0">
                <a:solidFill>
                  <a:schemeClr val="accent3">
                    <a:lumMod val="75000"/>
                  </a:schemeClr>
                </a:solidFill>
                <a:latin typeface="Montserrat SemiBold"/>
                <a:ea typeface="+mn-lt"/>
                <a:cs typeface="+mn-lt"/>
              </a:rPr>
              <a:t>CIC</a:t>
            </a:r>
            <a:r>
              <a:rPr lang="pt-BR" sz="2800" dirty="0">
                <a:solidFill>
                  <a:schemeClr val="accent3">
                    <a:lumMod val="75000"/>
                  </a:schemeClr>
                </a:solidFill>
                <a:latin typeface="Montserrat SemiBold"/>
                <a:ea typeface="+mn-lt"/>
                <a:cs typeface="+mn-lt"/>
              </a:rPr>
              <a:t>: ASPECTOS CLÍNICOS E PATOLÓGICOS DE UMA SÉRIE DE CASOS E COMPARAÇÃO COM OUTROS SARCOMAS INDIFERENCIADOS DE CÉLULAS PEQUENAS E REDONDAS</a:t>
            </a:r>
            <a:endParaRPr lang="pt-BR" sz="2800" dirty="0">
              <a:solidFill>
                <a:schemeClr val="accent3">
                  <a:lumMod val="75000"/>
                </a:schemeClr>
              </a:solidFill>
              <a:latin typeface="Montserrat SemiBold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989260" y="4834507"/>
            <a:ext cx="8652787" cy="1147488"/>
          </a:xfrm>
        </p:spPr>
        <p:txBody>
          <a:bodyPr lIns="60960" tIns="30480" rIns="60960" bIns="30480" anchor="t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50" b="1">
                <a:solidFill>
                  <a:schemeClr val="accent3">
                    <a:lumMod val="75000"/>
                  </a:schemeClr>
                </a:solidFill>
                <a:latin typeface="Montserrat SemiBold"/>
                <a:cs typeface="Calibri Bold"/>
              </a:rPr>
              <a:t>Caio Carvalho I. de Vasconcellos¹, Andressa Gimenes Braga¹, Yuri </a:t>
            </a:r>
            <a:r>
              <a:rPr lang="pt-BR" sz="1450" b="1" err="1">
                <a:solidFill>
                  <a:schemeClr val="accent3">
                    <a:lumMod val="75000"/>
                  </a:schemeClr>
                </a:solidFill>
                <a:latin typeface="Montserrat SemiBold"/>
                <a:cs typeface="Calibri Bold"/>
              </a:rPr>
              <a:t>Merlotti</a:t>
            </a:r>
            <a:r>
              <a:rPr lang="pt-BR" sz="1450" b="1">
                <a:solidFill>
                  <a:schemeClr val="accent3">
                    <a:lumMod val="75000"/>
                  </a:schemeClr>
                </a:solidFill>
                <a:latin typeface="Montserrat SemiBold"/>
                <a:cs typeface="Calibri Bold"/>
              </a:rPr>
              <a:t> Gomes, Leonardo </a:t>
            </a:r>
            <a:r>
              <a:rPr lang="pt-BR" sz="1450" b="1" err="1">
                <a:solidFill>
                  <a:schemeClr val="accent3">
                    <a:lumMod val="75000"/>
                  </a:schemeClr>
                </a:solidFill>
                <a:latin typeface="Montserrat SemiBold"/>
                <a:cs typeface="Calibri Bold"/>
              </a:rPr>
              <a:t>Romaniello</a:t>
            </a:r>
            <a:r>
              <a:rPr lang="pt-BR" sz="1450" b="1">
                <a:solidFill>
                  <a:schemeClr val="accent3">
                    <a:lumMod val="75000"/>
                  </a:schemeClr>
                </a:solidFill>
                <a:latin typeface="Montserrat SemiBold"/>
                <a:cs typeface="Calibri Bold"/>
              </a:rPr>
              <a:t> Gama¹, José Cândido Xavier², Emília Scalco Wächter¹, Antônio Geraldo Nascimento e Felipe D'Almeida Costa¹ </a:t>
            </a:r>
            <a:endParaRPr lang="pt-BR" sz="1450">
              <a:solidFill>
                <a:schemeClr val="accent3">
                  <a:lumMod val="75000"/>
                </a:schemeClr>
              </a:solidFill>
              <a:latin typeface="Montserrat SemiBold"/>
              <a:cs typeface="Calibri Bold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989089" y="5519907"/>
            <a:ext cx="7641167" cy="346075"/>
          </a:xfrm>
        </p:spPr>
        <p:txBody>
          <a:bodyPr lIns="60960" tIns="30480" rIns="60960" bIns="30480" anchor="t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>
              <a:buAutoNum type="arabicPeriod"/>
            </a:pPr>
            <a:r>
              <a:rPr lang="pt-BR" sz="1450" b="1">
                <a:solidFill>
                  <a:schemeClr val="accent3">
                    <a:lumMod val="75000"/>
                  </a:schemeClr>
                </a:solidFill>
                <a:latin typeface="Montserrat SemiBold"/>
                <a:cs typeface="Calibri Bold"/>
              </a:rPr>
              <a:t>AC CAMARGO CANCER CENTER</a:t>
            </a:r>
            <a:endParaRPr lang="pt-BR" sz="1450" b="1">
              <a:solidFill>
                <a:schemeClr val="accent3">
                  <a:lumMod val="75000"/>
                </a:schemeClr>
              </a:solidFill>
              <a:latin typeface="Montserrat SemiBold"/>
            </a:endParaRP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17" y="386760"/>
            <a:ext cx="2347595" cy="217153"/>
          </a:xfrm>
          <a:prstGeom prst="rect">
            <a:avLst/>
          </a:prstGeom>
        </p:spPr>
      </p:pic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506338E8-DFC8-7369-B7FF-6B431CFCD84C}"/>
              </a:ext>
            </a:extLst>
          </p:cNvPr>
          <p:cNvSpPr txBox="1">
            <a:spLocks/>
          </p:cNvSpPr>
          <p:nvPr/>
        </p:nvSpPr>
        <p:spPr>
          <a:xfrm>
            <a:off x="3585" y="5860857"/>
            <a:ext cx="7641167" cy="346075"/>
          </a:xfrm>
          <a:prstGeom prst="rect">
            <a:avLst/>
          </a:prstGeom>
        </p:spPr>
        <p:txBody>
          <a:bodyPr lIns="60960" tIns="30480" rIns="60960" bIns="30480" anchor="t">
            <a:no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67" b="1">
                <a:solidFill>
                  <a:schemeClr val="accent1"/>
                </a:solidFill>
                <a:latin typeface="Montserrat SemiBold"/>
                <a:cs typeface="Calibri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caiodevasconcellos@yahoo.com</a:t>
            </a:r>
            <a:endParaRPr lang="pt-BR" sz="1467" b="1">
              <a:solidFill>
                <a:schemeClr val="accent1"/>
              </a:solidFill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4875" y="2466294"/>
            <a:ext cx="4269942" cy="664369"/>
          </a:xfrm>
        </p:spPr>
        <p:txBody>
          <a:bodyPr lIns="0" tIns="0" rIns="0" bIns="0" anchor="t"/>
          <a:lstStyle/>
          <a:p>
            <a:r>
              <a:rPr lang="pt-BR"/>
              <a:t>DESCRIÇÃO DOS CASOS CLÍNICOS</a:t>
            </a:r>
          </a:p>
        </p:txBody>
      </p:sp>
    </p:spTree>
    <p:extLst>
      <p:ext uri="{BB962C8B-B14F-4D97-AF65-F5344CB8AC3E}">
        <p14:creationId xmlns:p14="http://schemas.microsoft.com/office/powerpoint/2010/main" val="318612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1 - M1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10A8F9-49D7-42C5-041E-A1B807E07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05130" y="1619662"/>
            <a:ext cx="11575142" cy="3519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Homem, 37 anos, sem comorbidades prévias, busca atendimento médico com queixa de massa palpável e dolorosa em membro inferior direito, com crescimento rápido nos últimos 6 meses. </a:t>
            </a:r>
          </a:p>
          <a:p>
            <a:r>
              <a:rPr lang="pt-BR" sz="2400" dirty="0">
                <a:solidFill>
                  <a:srgbClr val="D1E1B4"/>
                </a:solidFill>
                <a:latin typeface="Montserrat Light"/>
                <a:cs typeface="Calibri"/>
              </a:rPr>
              <a:t>Há cerca de 2 semanas, relata dor intensa, incapacitante, limitando a deambulação. </a:t>
            </a:r>
          </a:p>
          <a:p>
            <a:pPr marL="0" indent="0">
              <a:buNone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12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scuro, segurando, em pé&#10;&#10;Descrição gerada automaticamente">
            <a:extLst>
              <a:ext uri="{FF2B5EF4-FFF2-40B4-BE49-F238E27FC236}">
                <a16:creationId xmlns:a16="http://schemas.microsoft.com/office/drawing/2014/main" id="{9A796F6F-30E5-FD89-34C6-D5E054C33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" y="-71884"/>
            <a:ext cx="6468983" cy="692988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572612C-F608-A725-FCBF-6C36E587B933}"/>
              </a:ext>
            </a:extLst>
          </p:cNvPr>
          <p:cNvSpPr txBox="1"/>
          <p:nvPr/>
        </p:nvSpPr>
        <p:spPr>
          <a:xfrm>
            <a:off x="6655075" y="320136"/>
            <a:ext cx="5374256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err="1">
                <a:latin typeface="Montserrat Light"/>
                <a:cs typeface="Arial"/>
              </a:rPr>
              <a:t>Ressonância</a:t>
            </a:r>
            <a:r>
              <a:rPr lang="en-US" sz="2000" b="1">
                <a:latin typeface="Montserrat Light"/>
                <a:cs typeface="Arial"/>
              </a:rPr>
              <a:t> </a:t>
            </a:r>
            <a:r>
              <a:rPr lang="en-US" sz="2000" b="1" err="1">
                <a:latin typeface="Montserrat Light"/>
                <a:cs typeface="Arial"/>
              </a:rPr>
              <a:t>magnética</a:t>
            </a:r>
            <a:r>
              <a:rPr lang="en-US" sz="2000" b="1">
                <a:latin typeface="Montserrat Light"/>
                <a:cs typeface="Arial"/>
              </a:rPr>
              <a:t> nuclear de </a:t>
            </a:r>
            <a:r>
              <a:rPr lang="en-US" sz="2000" b="1" err="1">
                <a:latin typeface="Montserrat Light"/>
                <a:cs typeface="Arial"/>
              </a:rPr>
              <a:t>membro</a:t>
            </a:r>
            <a:r>
              <a:rPr lang="en-US" sz="2000" b="1">
                <a:latin typeface="Montserrat Light"/>
                <a:cs typeface="Arial"/>
              </a:rPr>
              <a:t> inferior:</a:t>
            </a:r>
          </a:p>
          <a:p>
            <a:pPr marL="342900" indent="-342900" algn="just">
              <a:buFont typeface="Calibri"/>
              <a:buChar char="-"/>
            </a:pPr>
            <a:r>
              <a:rPr lang="en-US" sz="2000" err="1">
                <a:latin typeface="Montserrat Light"/>
                <a:cs typeface="Arial"/>
              </a:rPr>
              <a:t>Lesão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expansiva</a:t>
            </a:r>
            <a:r>
              <a:rPr lang="en-US" sz="2000">
                <a:latin typeface="Montserrat Light"/>
                <a:cs typeface="Arial"/>
              </a:rPr>
              <a:t> </a:t>
            </a:r>
            <a:r>
              <a:rPr lang="en-US" sz="2000" err="1">
                <a:latin typeface="Montserrat Light"/>
                <a:cs typeface="Arial"/>
              </a:rPr>
              <a:t>em</a:t>
            </a:r>
            <a:r>
              <a:rPr lang="en-US" sz="2000">
                <a:latin typeface="Montserrat Light"/>
                <a:cs typeface="Arial"/>
              </a:rPr>
              <a:t> partes moles </a:t>
            </a:r>
            <a:r>
              <a:rPr lang="en-US" sz="2000" err="1">
                <a:latin typeface="Montserrat Light"/>
                <a:cs typeface="Arial"/>
              </a:rPr>
              <a:t>envolvendo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difusamente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os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planos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musculares</a:t>
            </a:r>
            <a:r>
              <a:rPr lang="en-US" sz="2000">
                <a:latin typeface="Montserrat Light"/>
                <a:cs typeface="Arial"/>
              </a:rPr>
              <a:t> da </a:t>
            </a:r>
            <a:r>
              <a:rPr lang="en-US" sz="2000" err="1">
                <a:latin typeface="Montserrat Light"/>
                <a:cs typeface="Arial"/>
              </a:rPr>
              <a:t>perna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direita</a:t>
            </a:r>
            <a:r>
              <a:rPr lang="en-US" sz="2000">
                <a:latin typeface="Montserrat Light"/>
                <a:cs typeface="Arial"/>
              </a:rPr>
              <a:t>, com </a:t>
            </a:r>
            <a:r>
              <a:rPr lang="en-US" sz="2000" err="1">
                <a:latin typeface="Montserrat Light"/>
                <a:cs typeface="Arial"/>
              </a:rPr>
              <a:t>áreas</a:t>
            </a:r>
            <a:r>
              <a:rPr lang="en-US" sz="2000">
                <a:latin typeface="Montserrat Light"/>
                <a:cs typeface="Arial"/>
              </a:rPr>
              <a:t> de </a:t>
            </a:r>
            <a:r>
              <a:rPr lang="en-US" sz="2000" err="1">
                <a:latin typeface="Montserrat Light"/>
                <a:cs typeface="Arial"/>
              </a:rPr>
              <a:t>remodelamento</a:t>
            </a:r>
            <a:r>
              <a:rPr lang="en-US" sz="2000">
                <a:latin typeface="Montserrat Light"/>
                <a:cs typeface="Arial"/>
              </a:rPr>
              <a:t> / </a:t>
            </a:r>
            <a:r>
              <a:rPr lang="en-US" sz="2000" err="1">
                <a:latin typeface="Montserrat Light"/>
                <a:cs typeface="Arial"/>
              </a:rPr>
              <a:t>erosão</a:t>
            </a:r>
            <a:r>
              <a:rPr lang="en-US" sz="2000">
                <a:latin typeface="Montserrat Light"/>
                <a:cs typeface="Arial"/>
              </a:rPr>
              <a:t> cortical e </a:t>
            </a:r>
            <a:r>
              <a:rPr lang="en-US" sz="2000" err="1">
                <a:latin typeface="Montserrat Light"/>
                <a:cs typeface="Arial"/>
              </a:rPr>
              <a:t>alteração</a:t>
            </a:r>
            <a:r>
              <a:rPr lang="en-US" sz="2000">
                <a:latin typeface="Montserrat Light"/>
                <a:cs typeface="Arial"/>
              </a:rPr>
              <a:t> de </a:t>
            </a:r>
            <a:r>
              <a:rPr lang="en-US" sz="2000" err="1">
                <a:latin typeface="Montserrat Light"/>
                <a:cs typeface="Arial"/>
              </a:rPr>
              <a:t>sinal</a:t>
            </a:r>
            <a:r>
              <a:rPr lang="en-US" sz="2000">
                <a:latin typeface="Montserrat Light"/>
                <a:cs typeface="Arial"/>
              </a:rPr>
              <a:t> da </a:t>
            </a:r>
            <a:r>
              <a:rPr lang="en-US" sz="2000" err="1">
                <a:latin typeface="Montserrat Light"/>
                <a:cs typeface="Arial"/>
              </a:rPr>
              <a:t>medula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óssea</a:t>
            </a:r>
            <a:r>
              <a:rPr lang="en-US" sz="2000">
                <a:latin typeface="Montserrat Light"/>
                <a:cs typeface="Arial"/>
              </a:rPr>
              <a:t>, </a:t>
            </a:r>
            <a:r>
              <a:rPr lang="en-US" sz="2000" err="1">
                <a:latin typeface="Montserrat Light"/>
                <a:cs typeface="Arial"/>
              </a:rPr>
              <a:t>além</a:t>
            </a:r>
            <a:r>
              <a:rPr lang="en-US" sz="2000">
                <a:latin typeface="Montserrat Light"/>
                <a:cs typeface="Arial"/>
              </a:rPr>
              <a:t> de </a:t>
            </a:r>
            <a:r>
              <a:rPr lang="en-US" sz="2000" err="1">
                <a:latin typeface="Montserrat Light"/>
                <a:cs typeface="Arial"/>
              </a:rPr>
              <a:t>envolvimento</a:t>
            </a:r>
            <a:r>
              <a:rPr lang="en-US" sz="2000">
                <a:latin typeface="Montserrat Light"/>
                <a:cs typeface="Arial"/>
              </a:rPr>
              <a:t> do </a:t>
            </a:r>
            <a:r>
              <a:rPr lang="en-US" sz="2000" err="1">
                <a:latin typeface="Montserrat Light"/>
                <a:cs typeface="Arial"/>
              </a:rPr>
              <a:t>trajeto</a:t>
            </a:r>
            <a:r>
              <a:rPr lang="en-US" sz="2000">
                <a:latin typeface="Montserrat Light"/>
                <a:cs typeface="Arial"/>
              </a:rPr>
              <a:t> dos </a:t>
            </a:r>
            <a:r>
              <a:rPr lang="en-US" sz="2000" err="1">
                <a:latin typeface="Montserrat Light"/>
                <a:cs typeface="Arial"/>
              </a:rPr>
              <a:t>feixes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neurovasculares</a:t>
            </a:r>
            <a:r>
              <a:rPr lang="en-US" sz="2000">
                <a:latin typeface="Montserrat Light"/>
                <a:cs typeface="Arial"/>
              </a:rPr>
              <a:t> </a:t>
            </a:r>
            <a:r>
              <a:rPr lang="en-US" sz="2000" err="1">
                <a:latin typeface="Montserrat Light"/>
                <a:cs typeface="Arial"/>
              </a:rPr>
              <a:t>tibiofibulares</a:t>
            </a:r>
            <a:r>
              <a:rPr lang="en-US" sz="2000">
                <a:latin typeface="Montserrat Light"/>
                <a:cs typeface="Arial"/>
              </a:rPr>
              <a:t>.</a:t>
            </a:r>
            <a:endParaRPr lang="en-US" sz="2000">
              <a:latin typeface="Montserrat Ligh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3551EFD-AA57-DAFA-F343-C2BDADD5CE03}"/>
              </a:ext>
            </a:extLst>
          </p:cNvPr>
          <p:cNvSpPr txBox="1">
            <a:spLocks/>
          </p:cNvSpPr>
          <p:nvPr/>
        </p:nvSpPr>
        <p:spPr>
          <a:xfrm>
            <a:off x="104337" y="6460"/>
            <a:ext cx="10653489" cy="664369"/>
          </a:xfrm>
        </p:spPr>
        <p:txBody>
          <a:bodyPr lIns="0" tIns="0" rIns="0" bIns="0" anchor="t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50" b="1" i="0" kern="1200">
                <a:solidFill>
                  <a:srgbClr val="BECA46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r>
              <a:rPr lang="pt-BR"/>
              <a:t>Caso 1 - M1</a:t>
            </a:r>
          </a:p>
        </p:txBody>
      </p:sp>
    </p:spTree>
    <p:extLst>
      <p:ext uri="{BB962C8B-B14F-4D97-AF65-F5344CB8AC3E}">
        <p14:creationId xmlns:p14="http://schemas.microsoft.com/office/powerpoint/2010/main" val="362643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54" y="135857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1 - M1</a:t>
            </a:r>
          </a:p>
        </p:txBody>
      </p:sp>
      <p:pic>
        <p:nvPicPr>
          <p:cNvPr id="5" name="Imagem 4" descr="Coral verde no fundo&#10;&#10;Descrição gerada automaticamente">
            <a:extLst>
              <a:ext uri="{FF2B5EF4-FFF2-40B4-BE49-F238E27FC236}">
                <a16:creationId xmlns:a16="http://schemas.microsoft.com/office/drawing/2014/main" id="{EBDDC040-D4EB-159F-23DA-FAC1C8854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047" y="800226"/>
            <a:ext cx="7285905" cy="56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7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rande, mesa, comida, segurando&#10;&#10;Descrição gerada automaticamente">
            <a:extLst>
              <a:ext uri="{FF2B5EF4-FFF2-40B4-BE49-F238E27FC236}">
                <a16:creationId xmlns:a16="http://schemas.microsoft.com/office/drawing/2014/main" id="{F4CFF952-84CD-EAFC-0A2A-9AF1BD8E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33" y="1460202"/>
            <a:ext cx="10723532" cy="39519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EDEC71E-7438-80FB-F713-9B738AFB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54" y="394649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1 - M1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265C1AD-44FE-59A1-29A1-85FB284D60AF}"/>
              </a:ext>
            </a:extLst>
          </p:cNvPr>
          <p:cNvSpPr txBox="1"/>
          <p:nvPr/>
        </p:nvSpPr>
        <p:spPr>
          <a:xfrm>
            <a:off x="740003" y="4952281"/>
            <a:ext cx="991751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>
                <a:cs typeface="Calibri"/>
              </a:rPr>
              <a:t>CD99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DF2721-59F9-0A8B-7202-C4AC96B3C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739" y="4113600"/>
            <a:ext cx="2848373" cy="22005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FE0738F-2154-663E-1BEC-9D8E2004EBA2}"/>
              </a:ext>
            </a:extLst>
          </p:cNvPr>
          <p:cNvSpPr txBox="1"/>
          <p:nvPr/>
        </p:nvSpPr>
        <p:spPr>
          <a:xfrm>
            <a:off x="0" y="6339797"/>
            <a:ext cx="12091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Extraosseous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Ewing sarcoma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vagina: A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rare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entity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– 6 Figure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on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ResearchGate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Available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from: https://www.researchgate.net/figure/immunohistochemistry-stain-for-cD99-showing-strong-membrane-positivity-in-the-vaginal_fig4_236127744 [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accessed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1 </a:t>
            </a:r>
            <a:r>
              <a:rPr lang="pt-BR" sz="11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Jun</a:t>
            </a:r>
            <a:r>
              <a:rPr lang="pt-BR" sz="11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3827463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5EDEC71E-7438-80FB-F713-9B738AFB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54" y="394649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1 - M1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31DAE69C-E78B-18C0-E296-1B0B5E22F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-256599" y="500744"/>
            <a:ext cx="11575142" cy="303088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pPr marL="0" indent="0">
              <a:buNone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r>
              <a:rPr lang="pt-BR" sz="2400" dirty="0">
                <a:solidFill>
                  <a:srgbClr val="D1E1B4"/>
                </a:solidFill>
                <a:latin typeface="Montserrat Light"/>
                <a:cs typeface="Calibri"/>
              </a:rPr>
              <a:t>O quadro morfológico, associado ao perfil </a:t>
            </a:r>
            <a:r>
              <a:rPr lang="pt-BR" sz="2400" dirty="0" err="1">
                <a:solidFill>
                  <a:srgbClr val="D1E1B4"/>
                </a:solidFill>
                <a:latin typeface="Montserrat Light"/>
                <a:cs typeface="Calibri"/>
              </a:rPr>
              <a:t>imuno-histoquímico</a:t>
            </a:r>
            <a:r>
              <a:rPr lang="pt-BR" sz="2400" dirty="0">
                <a:solidFill>
                  <a:srgbClr val="D1E1B4"/>
                </a:solidFill>
                <a:latin typeface="Montserrat Light"/>
                <a:cs typeface="Calibri"/>
              </a:rPr>
              <a:t>, é de Sarcoma indiferenciado de pequenas células, melhor interpretado como Sarcoma de Ewing.</a:t>
            </a:r>
            <a:endParaRPr lang="pt-BR" dirty="0">
              <a:cs typeface="Calibri"/>
            </a:endParaRPr>
          </a:p>
          <a:p>
            <a:pPr>
              <a:buFont typeface="Calibri" panose="020B0604020202020204" pitchFamily="34" charset="0"/>
              <a:buChar char="-"/>
            </a:pPr>
            <a:endParaRPr lang="pt-BR" sz="2400" dirty="0">
              <a:solidFill>
                <a:srgbClr val="D1E1B4"/>
              </a:solidFill>
              <a:latin typeface="Montserrat Light"/>
              <a:cs typeface="Calibri"/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29B21DCA-C890-DAC3-0F2F-F3D7004D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98" y="1112034"/>
            <a:ext cx="6983262" cy="34056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8AEFB2A-661F-B2A0-D1A3-45BB3D85BE20}"/>
              </a:ext>
            </a:extLst>
          </p:cNvPr>
          <p:cNvSpPr txBox="1"/>
          <p:nvPr/>
        </p:nvSpPr>
        <p:spPr>
          <a:xfrm>
            <a:off x="7642860" y="1270258"/>
            <a:ext cx="99232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ea typeface="Calibri"/>
                <a:cs typeface="Calibri"/>
              </a:rPr>
              <a:t>CD99+</a:t>
            </a:r>
          </a:p>
          <a:p>
            <a:r>
              <a:rPr lang="pt-BR" dirty="0">
                <a:ea typeface="Calibri"/>
                <a:cs typeface="Calibri"/>
              </a:rPr>
              <a:t>FLI-1+</a:t>
            </a:r>
          </a:p>
          <a:p>
            <a:r>
              <a:rPr lang="pt-BR" dirty="0">
                <a:ea typeface="Calibri"/>
                <a:cs typeface="Calibri"/>
              </a:rPr>
              <a:t>WT-1-</a:t>
            </a:r>
          </a:p>
        </p:txBody>
      </p:sp>
    </p:spTree>
    <p:extLst>
      <p:ext uri="{BB962C8B-B14F-4D97-AF65-F5344CB8AC3E}">
        <p14:creationId xmlns:p14="http://schemas.microsoft.com/office/powerpoint/2010/main" val="15419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1 - M1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10A8F9-49D7-42C5-041E-A1B807E07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05130" y="1619662"/>
            <a:ext cx="11575142" cy="3519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cs typeface="Calibri"/>
              </a:rPr>
              <a:t>E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xames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 de estadiamento que evidenciam múltiplos nódulos pulmonares de aspecto metastático, sem outros órgãos com suspeita de acometimento secundário. Iniciado esquema de quimioterapia neoadjuvante (protocolo de Sarcoma de Ewing).</a:t>
            </a:r>
            <a:endParaRPr lang="pt-BR" dirty="0"/>
          </a:p>
          <a:p>
            <a:pPr algn="just"/>
            <a:endParaRPr lang="pt-BR" sz="2400" dirty="0">
              <a:solidFill>
                <a:srgbClr val="D1E1B4"/>
              </a:solidFill>
              <a:latin typeface="Montserrat Light"/>
              <a:ea typeface="+mn-lt"/>
              <a:cs typeface="+mn-lt"/>
            </a:endParaRPr>
          </a:p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Mantém crescimento da massa a despeito do esquema quimioterápico, sendo indicada amputação do membro.</a:t>
            </a:r>
          </a:p>
        </p:txBody>
      </p:sp>
    </p:spTree>
    <p:extLst>
      <p:ext uri="{BB962C8B-B14F-4D97-AF65-F5344CB8AC3E}">
        <p14:creationId xmlns:p14="http://schemas.microsoft.com/office/powerpoint/2010/main" val="94478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1 - M1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878DCA97-B89C-D654-4B07-02243C865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05130" y="1619662"/>
            <a:ext cx="11230085" cy="4281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Mantido diagnóstico de Sarcoma de Ewing na peça cirúrgica, com necrose em 40% do volume tumoral e margens cirúrgicas livres.</a:t>
            </a:r>
          </a:p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Duas semanas após amputação, busca atendimento em emergência devido à cefaleia </a:t>
            </a:r>
            <a:r>
              <a:rPr lang="pt-BR" sz="2400" dirty="0" err="1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holocraniana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 de intensa e não-habitual, associada à paresia do membro direito de início súbito.</a:t>
            </a: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31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oeda dourada em fundo preto&#10;&#10;Descrição gerada automaticamente">
            <a:extLst>
              <a:ext uri="{FF2B5EF4-FFF2-40B4-BE49-F238E27FC236}">
                <a16:creationId xmlns:a16="http://schemas.microsoft.com/office/drawing/2014/main" id="{622C3C3E-B805-744A-C782-96E85602E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1" y="707880"/>
            <a:ext cx="6135133" cy="5714921"/>
          </a:xfrm>
          <a:prstGeom prst="rect">
            <a:avLst/>
          </a:prstGeom>
        </p:spPr>
      </p:pic>
      <p:pic>
        <p:nvPicPr>
          <p:cNvPr id="9" name="Imagem 8" descr="Uma imagem contendo escuro, mesa, mulher, segurando&#10;&#10;Descrição gerada automaticamente">
            <a:extLst>
              <a:ext uri="{FF2B5EF4-FFF2-40B4-BE49-F238E27FC236}">
                <a16:creationId xmlns:a16="http://schemas.microsoft.com/office/drawing/2014/main" id="{1F249115-034B-1DA7-0529-CCFD8D30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481" y="724474"/>
            <a:ext cx="5596746" cy="57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 dirty="0"/>
              <a:t>Caso 1 - M1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878DCA97-B89C-D654-4B07-02243C865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05130" y="1619662"/>
            <a:ext cx="11230085" cy="4281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Evolui durante internação com crises convulsivas refratárias, parada cardiorrespiratória e óbito (cerca de 6 meses após o diagnóstico).</a:t>
            </a:r>
          </a:p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Realizado sequenciamento genético da peça cirúrgica com detecção da fusão </a:t>
            </a:r>
            <a:r>
              <a:rPr lang="pt-BR" sz="2400" i="1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CIC::DUX4.</a:t>
            </a: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5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51C8E-DA8D-724D-8F4A-0271F6EC4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884" y="535819"/>
            <a:ext cx="10858233" cy="810754"/>
          </a:xfrm>
        </p:spPr>
        <p:txBody>
          <a:bodyPr/>
          <a:lstStyle/>
          <a:p>
            <a:r>
              <a:rPr lang="pt-BR" b="1">
                <a:latin typeface="Calibri Bold"/>
                <a:cs typeface="Calibri Bold"/>
              </a:rPr>
              <a:t>Declaração de conflito de interesse</a:t>
            </a:r>
            <a:endParaRPr lang="pt-BR" b="1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C92D95-E730-2587-2BAC-C925B1C3D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pt-BR" sz="3300" b="1"/>
          </a:p>
          <a:p>
            <a:r>
              <a:rPr lang="pt-BR" sz="3300" b="1"/>
              <a:t>Dr. Caio Carvalho I. de Vasconcellos afirma não ter conflito de interesse a declarar.</a:t>
            </a:r>
            <a:endParaRPr lang="pt-BR"/>
          </a:p>
          <a:p>
            <a:endParaRPr lang="pt-BR" sz="3300"/>
          </a:p>
          <a:p>
            <a:r>
              <a:rPr lang="pt-BR" sz="1700" b="1">
                <a:ea typeface="+mn-lt"/>
                <a:cs typeface="+mn-lt"/>
              </a:rPr>
              <a:t>Exigência da RDC Nº 96/08 da ANVISA</a:t>
            </a:r>
            <a:endParaRPr lang="pt-BR" sz="3300" b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9657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2 - F1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878DCA97-B89C-D654-4B07-02243C865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05130" y="1619662"/>
            <a:ext cx="11230085" cy="4281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Mulher, 51 anos, sem histórico oncológico, busca atendimento médico por massa palpável e dolorosa no membro inferior direito, há 3 meses. Relata também perda ponderal de 10kg em cerca de 1,5 mês.</a:t>
            </a:r>
            <a:endParaRPr lang="pt-BR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968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6091509-9BC4-2A62-ABCD-E79466C2A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14" y="73836"/>
            <a:ext cx="6395274" cy="669814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9CE5A32-B097-FE01-56D2-F78E0E915B34}"/>
              </a:ext>
            </a:extLst>
          </p:cNvPr>
          <p:cNvSpPr txBox="1"/>
          <p:nvPr/>
        </p:nvSpPr>
        <p:spPr>
          <a:xfrm>
            <a:off x="8756292" y="732312"/>
            <a:ext cx="328352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RESSONÂNCIA MAGNÉTICA DE MEMBRO INFERIOR</a:t>
            </a:r>
          </a:p>
          <a:p>
            <a:pPr algn="just"/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Lesão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 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expansiva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 /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infiltrativa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 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em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 partes moles no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terço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médio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 / distal da coxa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direita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,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na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 face posterolateral,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medindo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 14,3 x 9,0 x 7,0 cm, de contornos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lobulados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, 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em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 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íntimo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contato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 com o </a:t>
            </a:r>
            <a:r>
              <a:rPr lang="en-US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fêmur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 distal</a:t>
            </a:r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7BC85AB-5E74-E193-1091-5CEC1705FCAB}"/>
              </a:ext>
            </a:extLst>
          </p:cNvPr>
          <p:cNvSpPr txBox="1">
            <a:spLocks/>
          </p:cNvSpPr>
          <p:nvPr/>
        </p:nvSpPr>
        <p:spPr>
          <a:xfrm>
            <a:off x="184850" y="302634"/>
            <a:ext cx="1969565" cy="664369"/>
          </a:xfrm>
        </p:spPr>
        <p:txBody>
          <a:bodyPr lIns="0" tIns="0" rIns="0" bIns="0" anchor="t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50" b="1" i="0" kern="1200">
                <a:solidFill>
                  <a:srgbClr val="BECA46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r>
              <a:rPr lang="pt-BR"/>
              <a:t>Caso 2 - F1</a:t>
            </a:r>
          </a:p>
        </p:txBody>
      </p:sp>
    </p:spTree>
    <p:extLst>
      <p:ext uri="{BB962C8B-B14F-4D97-AF65-F5344CB8AC3E}">
        <p14:creationId xmlns:p14="http://schemas.microsoft.com/office/powerpoint/2010/main" val="1668470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2 - F1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878DCA97-B89C-D654-4B07-02243C865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05130" y="1619662"/>
            <a:ext cx="11230085" cy="4281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Exames de estadiamento demonstram múltiplos nódulos pulmonares compatíveis com acometimento metastático.</a:t>
            </a:r>
            <a:endParaRPr lang="pt-BR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Indicada biópsia da lesão - Sarcoma indiferenciado de padrão </a:t>
            </a:r>
            <a:r>
              <a:rPr lang="pt-BR" sz="2400" dirty="0" err="1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epitelioide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.</a:t>
            </a:r>
          </a:p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Indicada quimioterapia neoadjuvante – manteve crescimento da massa em partes moles e dos nódulos pulmonares. </a:t>
            </a:r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Realizada desarticulação de quadril.</a:t>
            </a:r>
            <a:endParaRPr lang="pt-BR" dirty="0">
              <a:latin typeface="Montserrat Light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326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F1</a:t>
            </a:r>
          </a:p>
        </p:txBody>
      </p:sp>
      <p:pic>
        <p:nvPicPr>
          <p:cNvPr id="5" name="Imagem 4" descr="Tecido roxo e azul&#10;&#10;Descrição gerada automaticamente">
            <a:extLst>
              <a:ext uri="{FF2B5EF4-FFF2-40B4-BE49-F238E27FC236}">
                <a16:creationId xmlns:a16="http://schemas.microsoft.com/office/drawing/2014/main" id="{0F57A0C3-6A32-B8FD-283D-322394C36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79" y="269236"/>
            <a:ext cx="8407449" cy="63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F1</a:t>
            </a:r>
          </a:p>
        </p:txBody>
      </p:sp>
      <p:pic>
        <p:nvPicPr>
          <p:cNvPr id="3" name="Imagem 2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824DC668-5723-CA5A-EEA1-43E8BB57D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988" y="586221"/>
            <a:ext cx="8813222" cy="3330286"/>
          </a:xfrm>
          <a:prstGeom prst="rect">
            <a:avLst/>
          </a:prstGeom>
        </p:spPr>
      </p:pic>
      <p:pic>
        <p:nvPicPr>
          <p:cNvPr id="6" name="Imagem 5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8F470C2E-AA09-B34C-EBBD-91C96F18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47" y="4121302"/>
            <a:ext cx="8894618" cy="19240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CD7DC68-1D38-449D-406F-AD88E769C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200" y="1170201"/>
            <a:ext cx="8711912" cy="2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75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05" y="348641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2 - F1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878DCA97-B89C-D654-4B07-02243C865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549022" y="1739647"/>
            <a:ext cx="11057557" cy="4137941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Em 1 mês, recidiva da lesão em região de cicatriz cirúrgica e progressão do acometimento pulmonar. Evolui para óbito 11 meses após o diagnóstico.</a:t>
            </a:r>
            <a:endParaRPr lang="pt-BR" dirty="0"/>
          </a:p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Realizado sequenciamento genético da peça cirúrgica com detecção da fusão CIC::DUX4.</a:t>
            </a:r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37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76494" y="1595874"/>
            <a:ext cx="11230085" cy="4281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Adolescente do sexo masculino, 15 anos, apresenta nodulação no dorso da mão esquerda há cerca de 1 ano. Refere que há 3 meses houve crescimento rápido da lesão associado à dor leve.</a:t>
            </a:r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94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01" y="92724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87359E0-FCDB-3FD7-AD99-76AB20EF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870" y="999352"/>
            <a:ext cx="4714697" cy="5557209"/>
          </a:xfrm>
          <a:prstGeom prst="rect">
            <a:avLst/>
          </a:prstGeom>
        </p:spPr>
      </p:pic>
      <p:pic>
        <p:nvPicPr>
          <p:cNvPr id="9" name="Imagem 8" descr="Uma imagem contendo em pé, pequeno, recheado, escuro&#10;&#10;Descrição gerada automaticamente">
            <a:extLst>
              <a:ext uri="{FF2B5EF4-FFF2-40B4-BE49-F238E27FC236}">
                <a16:creationId xmlns:a16="http://schemas.microsoft.com/office/drawing/2014/main" id="{FE043A92-FF70-9F51-44E4-47E9917F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45" y="1005849"/>
            <a:ext cx="4628074" cy="555127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5CF34D2-576F-A99A-F085-7215D8339F7E}"/>
              </a:ext>
            </a:extLst>
          </p:cNvPr>
          <p:cNvSpPr txBox="1"/>
          <p:nvPr/>
        </p:nvSpPr>
        <p:spPr>
          <a:xfrm>
            <a:off x="6944177" y="1005849"/>
            <a:ext cx="5247823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b="1" dirty="0">
                <a:latin typeface="Montserrat Light"/>
                <a:cs typeface="Arial"/>
              </a:rPr>
              <a:t> RMN: </a:t>
            </a:r>
            <a:r>
              <a:rPr lang="en-US" sz="1200" dirty="0" err="1">
                <a:latin typeface="Montserrat Light"/>
                <a:cs typeface="Arial"/>
              </a:rPr>
              <a:t>Volumosa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lesão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expansiva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sólida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heterogênea</a:t>
            </a:r>
            <a:r>
              <a:rPr lang="en-US" sz="1200" dirty="0">
                <a:latin typeface="Montserrat Light"/>
                <a:cs typeface="Arial"/>
              </a:rPr>
              <a:t>, </a:t>
            </a:r>
            <a:r>
              <a:rPr lang="en-US" sz="1200" dirty="0" err="1">
                <a:latin typeface="Montserrat Light"/>
                <a:cs typeface="Arial"/>
              </a:rPr>
              <a:t>lobulada</a:t>
            </a:r>
            <a:r>
              <a:rPr lang="en-US" sz="1200" dirty="0">
                <a:latin typeface="Montserrat Light"/>
                <a:cs typeface="Arial"/>
              </a:rPr>
              <a:t> e </a:t>
            </a:r>
            <a:r>
              <a:rPr lang="en-US" sz="1200" dirty="0" err="1">
                <a:latin typeface="Montserrat Light"/>
                <a:cs typeface="Arial"/>
              </a:rPr>
              <a:t>apenas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parcialmente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delimitada</a:t>
            </a:r>
            <a:r>
              <a:rPr lang="en-US" sz="1200" dirty="0">
                <a:latin typeface="Montserrat Light"/>
                <a:cs typeface="Arial"/>
              </a:rPr>
              <a:t>, </a:t>
            </a:r>
            <a:r>
              <a:rPr lang="en-US" sz="1200" dirty="0" err="1">
                <a:latin typeface="Montserrat Light"/>
                <a:cs typeface="Arial"/>
              </a:rPr>
              <a:t>localizada</a:t>
            </a:r>
            <a:r>
              <a:rPr lang="en-US" sz="1200" dirty="0">
                <a:latin typeface="Montserrat Light"/>
                <a:cs typeface="Arial"/>
              </a:rPr>
              <a:t> no </a:t>
            </a:r>
            <a:r>
              <a:rPr lang="en-US" sz="1200" dirty="0" err="1">
                <a:latin typeface="Montserrat Light"/>
                <a:cs typeface="Arial"/>
              </a:rPr>
              <a:t>subcutâneo</a:t>
            </a:r>
            <a:r>
              <a:rPr lang="en-US" sz="1200" dirty="0">
                <a:latin typeface="Montserrat Light"/>
                <a:cs typeface="Arial"/>
              </a:rPr>
              <a:t> da </a:t>
            </a:r>
            <a:r>
              <a:rPr lang="en-US" sz="1200" dirty="0" err="1">
                <a:latin typeface="Montserrat Light"/>
                <a:cs typeface="Arial"/>
              </a:rPr>
              <a:t>região</a:t>
            </a:r>
            <a:r>
              <a:rPr lang="en-US" sz="1200" dirty="0">
                <a:latin typeface="Montserrat Light"/>
                <a:cs typeface="Arial"/>
              </a:rPr>
              <a:t> dorsal do </a:t>
            </a:r>
            <a:r>
              <a:rPr lang="en-US" sz="1200" dirty="0" err="1">
                <a:latin typeface="Montserrat Light"/>
                <a:cs typeface="Arial"/>
              </a:rPr>
              <a:t>punho</a:t>
            </a:r>
            <a:r>
              <a:rPr lang="en-US" sz="1200" dirty="0">
                <a:latin typeface="Montserrat Light"/>
                <a:cs typeface="Arial"/>
              </a:rPr>
              <a:t> / </a:t>
            </a:r>
            <a:r>
              <a:rPr lang="en-US" sz="1200" dirty="0" err="1">
                <a:latin typeface="Montserrat Light"/>
                <a:cs typeface="Arial"/>
              </a:rPr>
              <a:t>mão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esquerdo</a:t>
            </a:r>
            <a:r>
              <a:rPr lang="en-US" sz="1200" dirty="0">
                <a:latin typeface="Montserrat Light"/>
                <a:cs typeface="Arial"/>
              </a:rPr>
              <a:t>, com </a:t>
            </a:r>
            <a:r>
              <a:rPr lang="en-US" sz="1200" dirty="0" err="1">
                <a:latin typeface="Montserrat Light"/>
                <a:cs typeface="Arial"/>
              </a:rPr>
              <a:t>áreas</a:t>
            </a:r>
            <a:r>
              <a:rPr lang="en-US" sz="1200" dirty="0">
                <a:latin typeface="Montserrat Light"/>
                <a:cs typeface="Arial"/>
              </a:rPr>
              <a:t> de necrose de </a:t>
            </a:r>
            <a:r>
              <a:rPr lang="en-US" sz="1200" dirty="0" err="1">
                <a:latin typeface="Montserrat Light"/>
                <a:cs typeface="Arial"/>
              </a:rPr>
              <a:t>permeio</a:t>
            </a:r>
            <a:r>
              <a:rPr lang="en-US" sz="1200" dirty="0">
                <a:latin typeface="Montserrat Light"/>
                <a:cs typeface="Arial"/>
              </a:rPr>
              <a:t>,  </a:t>
            </a:r>
            <a:r>
              <a:rPr lang="en-US" sz="1200" dirty="0" err="1">
                <a:latin typeface="Montserrat Light"/>
                <a:cs typeface="Arial"/>
              </a:rPr>
              <a:t>medindo</a:t>
            </a:r>
            <a:r>
              <a:rPr lang="en-US" sz="1200" dirty="0">
                <a:latin typeface="Montserrat Light"/>
                <a:cs typeface="Arial"/>
              </a:rPr>
              <a:t> 5,6 x 4,8 x 3,7 cm. Tal </a:t>
            </a:r>
            <a:r>
              <a:rPr lang="en-US" sz="1200" dirty="0" err="1">
                <a:latin typeface="Montserrat Light"/>
                <a:cs typeface="Arial"/>
              </a:rPr>
              <a:t>lesão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apresenta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relação</a:t>
            </a:r>
            <a:r>
              <a:rPr lang="en-US" sz="1200" dirty="0">
                <a:latin typeface="Montserrat Light"/>
                <a:cs typeface="Arial"/>
              </a:rPr>
              <a:t> com as </a:t>
            </a:r>
            <a:r>
              <a:rPr lang="en-US" sz="1200" dirty="0" err="1">
                <a:latin typeface="Montserrat Light"/>
                <a:cs typeface="Arial"/>
              </a:rPr>
              <a:t>estruturas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ósseas</a:t>
            </a:r>
            <a:r>
              <a:rPr lang="en-US" sz="1200" dirty="0">
                <a:latin typeface="Montserrat Light"/>
                <a:cs typeface="Arial"/>
              </a:rPr>
              <a:t> do </a:t>
            </a:r>
            <a:r>
              <a:rPr lang="en-US" sz="1200" dirty="0" err="1">
                <a:latin typeface="Montserrat Light"/>
                <a:cs typeface="Arial"/>
              </a:rPr>
              <a:t>punho</a:t>
            </a:r>
            <a:r>
              <a:rPr lang="en-US" sz="1200" dirty="0">
                <a:latin typeface="Montserrat Light"/>
                <a:cs typeface="Arial"/>
              </a:rPr>
              <a:t> e </a:t>
            </a:r>
            <a:r>
              <a:rPr lang="en-US" sz="1200" dirty="0" err="1">
                <a:latin typeface="Montserrat Light"/>
                <a:cs typeface="Arial"/>
              </a:rPr>
              <a:t>mão</a:t>
            </a:r>
            <a:r>
              <a:rPr lang="en-US" sz="1200" dirty="0">
                <a:latin typeface="Montserrat Light"/>
                <a:cs typeface="Arial"/>
              </a:rPr>
              <a:t>, </a:t>
            </a:r>
            <a:r>
              <a:rPr lang="en-US" sz="1200" dirty="0" err="1">
                <a:latin typeface="Montserrat Light"/>
                <a:cs typeface="Arial"/>
              </a:rPr>
              <a:t>notadamente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na</a:t>
            </a:r>
            <a:r>
              <a:rPr lang="en-US" sz="1200" dirty="0">
                <a:latin typeface="Montserrat Light"/>
                <a:cs typeface="Arial"/>
              </a:rPr>
              <a:t> base dos II e III </a:t>
            </a:r>
            <a:r>
              <a:rPr lang="en-US" sz="1200" dirty="0" err="1">
                <a:latin typeface="Montserrat Light"/>
                <a:cs typeface="Arial"/>
              </a:rPr>
              <a:t>metatarsos</a:t>
            </a:r>
            <a:r>
              <a:rPr lang="en-US" sz="1200" dirty="0">
                <a:latin typeface="Montserrat Light"/>
                <a:cs typeface="Arial"/>
              </a:rPr>
              <a:t>, </a:t>
            </a:r>
            <a:r>
              <a:rPr lang="en-US" sz="1200" dirty="0" err="1">
                <a:latin typeface="Montserrat Light"/>
                <a:cs typeface="Arial"/>
              </a:rPr>
              <a:t>bem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como</a:t>
            </a:r>
            <a:r>
              <a:rPr lang="en-US" sz="1200" dirty="0">
                <a:latin typeface="Montserrat Light"/>
                <a:cs typeface="Arial"/>
              </a:rPr>
              <a:t> as </a:t>
            </a:r>
            <a:r>
              <a:rPr lang="en-US" sz="1200" dirty="0" err="1">
                <a:latin typeface="Montserrat Light"/>
                <a:cs typeface="Arial"/>
              </a:rPr>
              <a:t>estruturas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ósseas</a:t>
            </a:r>
            <a:r>
              <a:rPr lang="en-US" sz="1200" dirty="0">
                <a:latin typeface="Montserrat Light"/>
                <a:cs typeface="Arial"/>
              </a:rPr>
              <a:t> da </a:t>
            </a:r>
            <a:r>
              <a:rPr lang="en-US" sz="1200" dirty="0" err="1">
                <a:latin typeface="Montserrat Light"/>
                <a:cs typeface="Arial"/>
              </a:rPr>
              <a:t>fileira</a:t>
            </a:r>
            <a:r>
              <a:rPr lang="en-US" sz="1200" dirty="0">
                <a:latin typeface="Montserrat Light"/>
                <a:cs typeface="Arial"/>
              </a:rPr>
              <a:t> distal do </a:t>
            </a:r>
            <a:r>
              <a:rPr lang="en-US" sz="1200" dirty="0" err="1">
                <a:latin typeface="Montserrat Light"/>
                <a:cs typeface="Arial"/>
              </a:rPr>
              <a:t>carpo</a:t>
            </a:r>
            <a:r>
              <a:rPr lang="en-US" sz="1200" dirty="0">
                <a:latin typeface="Montserrat Light"/>
                <a:cs typeface="Arial"/>
              </a:rPr>
              <a:t>, </a:t>
            </a:r>
            <a:r>
              <a:rPr lang="en-US" sz="1200" dirty="0" err="1">
                <a:latin typeface="Montserrat Light"/>
                <a:cs typeface="Arial"/>
              </a:rPr>
              <a:t>porém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sem</a:t>
            </a:r>
            <a:r>
              <a:rPr lang="en-US" sz="1200" dirty="0">
                <a:latin typeface="Montserrat Light"/>
                <a:cs typeface="Arial"/>
              </a:rPr>
              <a:t> </a:t>
            </a:r>
            <a:r>
              <a:rPr lang="en-US" sz="1200" dirty="0" err="1">
                <a:latin typeface="Montserrat Light"/>
                <a:cs typeface="Arial"/>
              </a:rPr>
              <a:t>sinais</a:t>
            </a:r>
            <a:r>
              <a:rPr lang="en-US" sz="1200" dirty="0">
                <a:latin typeface="Montserrat Light"/>
                <a:cs typeface="Arial"/>
              </a:rPr>
              <a:t> de </a:t>
            </a:r>
            <a:r>
              <a:rPr lang="en-US" sz="1200" dirty="0" err="1">
                <a:latin typeface="Montserrat Light"/>
                <a:cs typeface="Arial"/>
              </a:rPr>
              <a:t>invasão</a:t>
            </a:r>
            <a:r>
              <a:rPr lang="en-US" sz="1200" dirty="0">
                <a:latin typeface="Montserrat Light"/>
                <a:cs typeface="Arial"/>
              </a:rPr>
              <a:t>. </a:t>
            </a:r>
            <a:endParaRPr lang="pt-BR" sz="1200" dirty="0">
              <a:latin typeface="Montserrat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4621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01" y="92724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pic>
        <p:nvPicPr>
          <p:cNvPr id="3" name="Imagem 2" descr="Imagem em preto e roxo&#10;&#10;Descrição gerada automaticamente">
            <a:extLst>
              <a:ext uri="{FF2B5EF4-FFF2-40B4-BE49-F238E27FC236}">
                <a16:creationId xmlns:a16="http://schemas.microsoft.com/office/drawing/2014/main" id="{0442CA93-7A53-50A1-1580-37FD336E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78" y="762000"/>
            <a:ext cx="7634111" cy="57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2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477136" y="1710893"/>
            <a:ext cx="11230085" cy="4281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Exames de estadiamento não identificaram metástases.</a:t>
            </a:r>
          </a:p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Iniciada QT neoadjuvante (protocolo de Sarcoma de Ewing)</a:t>
            </a:r>
          </a:p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Posteriormente, indicada também radioterapia neoadjuvante.</a:t>
            </a:r>
          </a:p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Manteve crescimento da lesão a despeito do tratamento, sendo indicada ressecção cirúrgica após 8 ciclos de QT.</a:t>
            </a:r>
          </a:p>
          <a:p>
            <a:pPr marL="0" indent="0" algn="just">
              <a:buNone/>
            </a:pPr>
            <a:endParaRPr lang="pt-BR" sz="2400" dirty="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59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365577" y="277848"/>
            <a:ext cx="10851800" cy="630301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">
              <a:lnSpc>
                <a:spcPct val="100000"/>
              </a:lnSpc>
              <a:spcBef>
                <a:spcPts val="75"/>
              </a:spcBef>
              <a:tabLst>
                <a:tab pos="1072569" algn="l"/>
              </a:tabLst>
            </a:pPr>
            <a:r>
              <a:rPr lang="pt-BR" sz="4000" spc="-19" dirty="0">
                <a:solidFill>
                  <a:srgbClr val="8DC361"/>
                </a:solidFill>
                <a:latin typeface="Montserrat SemiBold"/>
              </a:rPr>
              <a:t>CONTEXTUALIZAÇÃO</a:t>
            </a:r>
            <a:endParaRPr lang="pt-BR" dirty="0">
              <a:latin typeface="Montserrat Semi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9168" y="1275969"/>
            <a:ext cx="12062832" cy="4228722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r>
              <a:rPr lang="pt-BR" sz="215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Sarcomas indiferenciados de células pequenas e redondas (SRCS) constituem um grupo heterogêneo de neoplasias mesenquimais cujo protótipo é o Sarcoma de Ewing. </a:t>
            </a: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sz="2150" dirty="0">
              <a:solidFill>
                <a:srgbClr val="D1E1B4"/>
              </a:solidFill>
              <a:latin typeface="Montserrat Light"/>
              <a:ea typeface="+mn-lt"/>
              <a:cs typeface="+mn-lt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r>
              <a:rPr lang="pt-BR" sz="215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Nas edições anteriores do sistema de classificação da OMS, sarcomas com morfologia de pequenas células que não preenchiam critérios diagnósticos para ES eram classificados como Ewing-like sarcomas.</a:t>
            </a:r>
            <a:endParaRPr lang="pt-BR" dirty="0">
              <a:solidFill>
                <a:srgbClr val="000000"/>
              </a:solidFill>
              <a:latin typeface="Montserrat Light"/>
              <a:ea typeface="+mn-lt"/>
              <a:cs typeface="+mn-lt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sz="2150" dirty="0">
              <a:solidFill>
                <a:srgbClr val="D1E1B4"/>
              </a:solidFill>
              <a:latin typeface="Montserrat Light"/>
              <a:ea typeface="+mn-lt"/>
              <a:cs typeface="+mn-lt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r>
              <a:rPr lang="pt-BR" sz="215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Estudos moleculares e ensaios clínicos mais recentes demonstraram que este grupo engloba neoplasias geneticamente diversas, com diferenças na resposta à quimioterapia e na sobrevida, e permitiram o reconhecimento de entidades distintas com implicações prognósticas e terapêuticas.</a:t>
            </a:r>
            <a:endParaRPr lang="pt-BR" dirty="0">
              <a:solidFill>
                <a:srgbClr val="000000"/>
              </a:solidFill>
              <a:latin typeface="Montserrat Light"/>
              <a:ea typeface="+mn-lt"/>
              <a:cs typeface="+mn-lt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dirty="0">
              <a:latin typeface="Montserrat Light"/>
              <a:cs typeface="Calibri" panose="020F050202020403020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5F7FD3-CAF8-791B-5CE1-AF7349F6A31E}"/>
              </a:ext>
            </a:extLst>
          </p:cNvPr>
          <p:cNvSpPr txBox="1"/>
          <p:nvPr/>
        </p:nvSpPr>
        <p:spPr>
          <a:xfrm>
            <a:off x="129168" y="6118487"/>
            <a:ext cx="10872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Michael E.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Kallen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, Jason L.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Hornick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, From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the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ashes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of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“Ewing-like” sarcoma: A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contemporary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update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of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the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classification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,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immunohistochemistry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,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and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molecular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genetics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of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round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cell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sarcomas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Seminars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in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Diagnostic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</a:t>
            </a:r>
            <a:r>
              <a:rPr lang="pt-BR" sz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Pathology</a:t>
            </a:r>
            <a:r>
              <a:rPr lang="pt-BR" sz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, Volume 39 2022</a:t>
            </a:r>
          </a:p>
        </p:txBody>
      </p:sp>
    </p:spTree>
    <p:extLst>
      <p:ext uri="{BB962C8B-B14F-4D97-AF65-F5344CB8AC3E}">
        <p14:creationId xmlns:p14="http://schemas.microsoft.com/office/powerpoint/2010/main" val="3813275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49" y="215996"/>
            <a:ext cx="1918712" cy="1638035"/>
          </a:xfrm>
        </p:spPr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76494" y="1595874"/>
            <a:ext cx="11230085" cy="4281714"/>
          </a:xfrm>
        </p:spPr>
        <p:txBody>
          <a:bodyPr lIns="0" tIns="0" rIns="0" bIns="0" anchor="t"/>
          <a:lstStyle/>
          <a:p>
            <a:pPr algn="just"/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pPr marL="0" indent="0" algn="just">
              <a:buNone/>
            </a:pPr>
            <a:endParaRPr lang="pt-BR" sz="240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B705987F-B24D-1E2E-6B76-EB9C35239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11" y="-11288"/>
            <a:ext cx="10114842" cy="68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19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7" y="413552"/>
            <a:ext cx="1721156" cy="1892035"/>
          </a:xfrm>
        </p:spPr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6050" y="1821652"/>
            <a:ext cx="11230085" cy="4281714"/>
          </a:xfrm>
        </p:spPr>
        <p:txBody>
          <a:bodyPr lIns="0" tIns="0" rIns="0" bIns="0" anchor="t"/>
          <a:lstStyle/>
          <a:p>
            <a:pPr algn="just"/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pPr marL="0" indent="0" algn="just">
              <a:buNone/>
            </a:pPr>
            <a:endParaRPr lang="pt-BR" sz="240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  <p:pic>
        <p:nvPicPr>
          <p:cNvPr id="5" name="Imagem 4" descr="Gramado verde com árvores ao fundo&#10;&#10;Descrição gerada automaticamente">
            <a:extLst>
              <a:ext uri="{FF2B5EF4-FFF2-40B4-BE49-F238E27FC236}">
                <a16:creationId xmlns:a16="http://schemas.microsoft.com/office/drawing/2014/main" id="{3BD12238-1895-DD04-CD50-3DBE1AAE5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33" y="355601"/>
            <a:ext cx="8195733" cy="614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73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7" y="413552"/>
            <a:ext cx="1721156" cy="1892035"/>
          </a:xfrm>
        </p:spPr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6050" y="1821652"/>
            <a:ext cx="11230085" cy="4281714"/>
          </a:xfrm>
        </p:spPr>
        <p:txBody>
          <a:bodyPr lIns="0" tIns="0" rIns="0" bIns="0" anchor="t"/>
          <a:lstStyle/>
          <a:p>
            <a:pPr algn="just"/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pPr marL="0" indent="0" algn="just">
              <a:buNone/>
            </a:pPr>
            <a:endParaRPr lang="pt-BR" sz="2400" dirty="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718D6E-7EB1-0000-A1F5-5D6EE7141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12" y="299156"/>
            <a:ext cx="8308622" cy="62455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6BBDB96-3091-FB63-B189-E7FFFD633E53}"/>
              </a:ext>
            </a:extLst>
          </p:cNvPr>
          <p:cNvSpPr txBox="1"/>
          <p:nvPr/>
        </p:nvSpPr>
        <p:spPr>
          <a:xfrm>
            <a:off x="308428" y="2966357"/>
            <a:ext cx="146957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 dirty="0" err="1">
                <a:ea typeface="Calibri"/>
                <a:cs typeface="Calibri"/>
              </a:rPr>
              <a:t>Desmina</a:t>
            </a:r>
            <a:r>
              <a:rPr lang="pt-BR" b="1" dirty="0">
                <a:ea typeface="Calibri"/>
                <a:cs typeface="Calibri"/>
              </a:rPr>
              <a:t>-</a:t>
            </a:r>
          </a:p>
          <a:p>
            <a:r>
              <a:rPr lang="pt-BR" b="1" dirty="0" err="1">
                <a:ea typeface="Calibri"/>
                <a:cs typeface="Calibri"/>
              </a:rPr>
              <a:t>Miogenina</a:t>
            </a:r>
            <a:r>
              <a:rPr lang="pt-BR" b="1" dirty="0">
                <a:ea typeface="Calibri"/>
                <a:cs typeface="Calibri"/>
              </a:rPr>
              <a:t>-</a:t>
            </a:r>
          </a:p>
          <a:p>
            <a:r>
              <a:rPr lang="pt-BR" b="1" dirty="0">
                <a:ea typeface="Calibri"/>
                <a:cs typeface="Calibri"/>
              </a:rPr>
              <a:t>MyoD1-</a:t>
            </a:r>
          </a:p>
        </p:txBody>
      </p:sp>
    </p:spTree>
    <p:extLst>
      <p:ext uri="{BB962C8B-B14F-4D97-AF65-F5344CB8AC3E}">
        <p14:creationId xmlns:p14="http://schemas.microsoft.com/office/powerpoint/2010/main" val="648459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7" y="413552"/>
            <a:ext cx="1721156" cy="1892035"/>
          </a:xfrm>
        </p:spPr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66050" y="1821652"/>
            <a:ext cx="11230085" cy="4281714"/>
          </a:xfrm>
        </p:spPr>
        <p:txBody>
          <a:bodyPr lIns="0" tIns="0" rIns="0" bIns="0" anchor="t"/>
          <a:lstStyle/>
          <a:p>
            <a:pPr algn="just"/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pPr marL="0" indent="0" algn="just">
              <a:buNone/>
            </a:pPr>
            <a:endParaRPr lang="pt-BR" sz="240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5F98CEE-BABC-994E-62B6-B1F71BBB3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89" y="285045"/>
            <a:ext cx="8068733" cy="60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6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76F26-830B-E596-1BFC-99834CC4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M2</a:t>
            </a:r>
            <a:br>
              <a:rPr lang="pt-BR"/>
            </a:br>
            <a:r>
              <a:rPr lang="pt-BR"/>
              <a:t>CD99</a:t>
            </a:r>
          </a:p>
        </p:txBody>
      </p:sp>
      <p:pic>
        <p:nvPicPr>
          <p:cNvPr id="4" name="Imagem 3" descr="Uma imagem contendo comida, coberto, neve, segurando&#10;&#10;Descrição gerada automaticamente">
            <a:extLst>
              <a:ext uri="{FF2B5EF4-FFF2-40B4-BE49-F238E27FC236}">
                <a16:creationId xmlns:a16="http://schemas.microsoft.com/office/drawing/2014/main" id="{5C5C3D56-379F-6336-FF19-D4637E25F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95" y="0"/>
            <a:ext cx="9389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7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76F26-830B-E596-1BFC-99834CC4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507" y="207742"/>
            <a:ext cx="1437602" cy="391199"/>
          </a:xfrm>
        </p:spPr>
        <p:txBody>
          <a:bodyPr lIns="0" tIns="0" rIns="0" bIns="0" anchor="t"/>
          <a:lstStyle/>
          <a:p>
            <a:r>
              <a:rPr lang="pt-BR" dirty="0"/>
              <a:t>ETV4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28A2C3-71DC-00AB-A5ED-65F867F2A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458" y="133349"/>
            <a:ext cx="4893334" cy="31551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1DAEAB-D5F2-104E-1481-A9A26D67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654" y="3393056"/>
            <a:ext cx="4662932" cy="336430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81C6B38-D20D-41F7-A6F6-7DB96E21CE21}"/>
              </a:ext>
            </a:extLst>
          </p:cNvPr>
          <p:cNvSpPr txBox="1">
            <a:spLocks/>
          </p:cNvSpPr>
          <p:nvPr/>
        </p:nvSpPr>
        <p:spPr>
          <a:xfrm>
            <a:off x="1162510" y="2804293"/>
            <a:ext cx="1408848" cy="362444"/>
          </a:xfrm>
        </p:spPr>
        <p:txBody>
          <a:bodyPr lIns="0" tIns="0" rIns="0" bIns="0" anchor="t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50" b="1" i="0" kern="1200">
                <a:solidFill>
                  <a:srgbClr val="BECA46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r>
              <a:rPr lang="pt-BR" dirty="0"/>
              <a:t>ERG</a:t>
            </a:r>
          </a:p>
        </p:txBody>
      </p:sp>
      <p:pic>
        <p:nvPicPr>
          <p:cNvPr id="9" name="Imagem 8" descr="Uma imagem contendo comida, ao ar livre, cachorro, açúcar&#10;&#10;Descrição gerada automaticamente">
            <a:extLst>
              <a:ext uri="{FF2B5EF4-FFF2-40B4-BE49-F238E27FC236}">
                <a16:creationId xmlns:a16="http://schemas.microsoft.com/office/drawing/2014/main" id="{19BA412C-E1A5-1C08-D39D-7C57D2F5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017" y="3436188"/>
            <a:ext cx="4532977" cy="3278039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E2B8320-231E-272A-6AF1-AB1CC6F08B71}"/>
              </a:ext>
            </a:extLst>
          </p:cNvPr>
          <p:cNvSpPr txBox="1">
            <a:spLocks/>
          </p:cNvSpPr>
          <p:nvPr/>
        </p:nvSpPr>
        <p:spPr>
          <a:xfrm>
            <a:off x="9630775" y="2904934"/>
            <a:ext cx="1437602" cy="391199"/>
          </a:xfrm>
        </p:spPr>
        <p:txBody>
          <a:bodyPr lIns="0" tIns="0" rIns="0" bIns="0" anchor="t"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50" b="1" i="0" kern="1200">
                <a:solidFill>
                  <a:srgbClr val="BECA46"/>
                </a:solidFill>
                <a:latin typeface="Montserrat SemiBold"/>
                <a:ea typeface="+mj-ea"/>
                <a:cs typeface="Montserrat SemiBold"/>
              </a:defRPr>
            </a:lvl1pPr>
          </a:lstStyle>
          <a:p>
            <a:r>
              <a:rPr lang="pt-BR" dirty="0"/>
              <a:t>WT-1</a:t>
            </a:r>
          </a:p>
        </p:txBody>
      </p:sp>
    </p:spTree>
    <p:extLst>
      <p:ext uri="{BB962C8B-B14F-4D97-AF65-F5344CB8AC3E}">
        <p14:creationId xmlns:p14="http://schemas.microsoft.com/office/powerpoint/2010/main" val="2083317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3 - M2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-10800000" flipH="1" flipV="1">
            <a:off x="247098" y="1708154"/>
            <a:ext cx="11230085" cy="592210"/>
          </a:xfrm>
        </p:spPr>
        <p:txBody>
          <a:bodyPr lIns="0" tIns="0" rIns="0" bIns="0" anchor="t"/>
          <a:lstStyle/>
          <a:p>
            <a:pPr algn="just"/>
            <a:r>
              <a:rPr lang="pt-BR" sz="240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Diagnóstico final: Sarcoma indiferenciado de pequenas células, melhor interpretado como Sarcoma com rearranjo de </a:t>
            </a:r>
            <a:r>
              <a:rPr lang="pt-BR" sz="2400" i="1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CIC::DUX4</a:t>
            </a:r>
            <a:r>
              <a:rPr lang="pt-BR" sz="240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.</a:t>
            </a:r>
          </a:p>
          <a:p>
            <a:pPr algn="just"/>
            <a:r>
              <a:rPr lang="pt-BR" sz="240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4 meses após ressecção cirúrgica, paciente segue sem recidiva local da doença e sem evidências de metástases à distância.</a:t>
            </a:r>
          </a:p>
          <a:p>
            <a:pPr algn="just"/>
            <a:r>
              <a:rPr lang="pt-BR" sz="240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Paciente sem acesso ao exame molecular.</a:t>
            </a:r>
          </a:p>
          <a:p>
            <a:pPr marL="0" indent="0" algn="just">
              <a:buNone/>
            </a:pPr>
            <a:endParaRPr lang="pt-BR" sz="240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236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/>
              <a:t>Caso 4 - F2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EBC1AB79-2A60-DF39-C464-5F830EC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76494" y="1595874"/>
            <a:ext cx="11230085" cy="4281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Menina, 7 anos, com nódulo palpável na mama esquerda (BI-RADS 4)</a:t>
            </a:r>
            <a:endParaRPr lang="pt-BR" dirty="0"/>
          </a:p>
          <a:p>
            <a:pPr algn="just"/>
            <a:r>
              <a:rPr lang="pt-BR" sz="2400" dirty="0">
                <a:solidFill>
                  <a:srgbClr val="D1E1B4"/>
                </a:solidFill>
                <a:latin typeface="Montserrat Light"/>
                <a:ea typeface="Calibri"/>
                <a:cs typeface="Calibri"/>
              </a:rPr>
              <a:t>Indicada biópsia da lesão que evidencia sarcoma de células pequenas e redondas.</a:t>
            </a:r>
          </a:p>
          <a:p>
            <a:pPr marL="0" indent="0" algn="just">
              <a:buNone/>
            </a:pPr>
            <a:endParaRPr lang="pt-BR" sz="2400" dirty="0">
              <a:solidFill>
                <a:srgbClr val="D1E1B4"/>
              </a:solidFill>
              <a:latin typeface="Calibri" panose="020F0502020204030204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  <a:p>
            <a:endParaRPr lang="pt-BR" sz="2400" dirty="0">
              <a:solidFill>
                <a:srgbClr val="D1E1B4"/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352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11" y="351516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4 - F2</a:t>
            </a:r>
          </a:p>
        </p:txBody>
      </p:sp>
      <p:pic>
        <p:nvPicPr>
          <p:cNvPr id="6" name="Imagem 5" descr="Uma imagem contendo roxo, urso, animal, coral&#10;&#10;Descrição gerada automaticamente">
            <a:extLst>
              <a:ext uri="{FF2B5EF4-FFF2-40B4-BE49-F238E27FC236}">
                <a16:creationId xmlns:a16="http://schemas.microsoft.com/office/drawing/2014/main" id="{AABDAF1F-7F94-666D-8ACF-3E29B009A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98" y="1022770"/>
            <a:ext cx="9725384" cy="53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11" y="351516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4 - F2</a:t>
            </a:r>
          </a:p>
        </p:txBody>
      </p:sp>
      <p:pic>
        <p:nvPicPr>
          <p:cNvPr id="3" name="Imagem 2" descr="Uma imagem contendo animal, grupo, em pé, perto&#10;&#10;Descrição gerada automaticamente">
            <a:extLst>
              <a:ext uri="{FF2B5EF4-FFF2-40B4-BE49-F238E27FC236}">
                <a16:creationId xmlns:a16="http://schemas.microsoft.com/office/drawing/2014/main" id="{86937BD7-6639-DC8D-5864-506B6992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63" y="1030476"/>
            <a:ext cx="9762139" cy="53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7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494165" y="149362"/>
            <a:ext cx="10851800" cy="630301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">
              <a:lnSpc>
                <a:spcPct val="100000"/>
              </a:lnSpc>
              <a:spcBef>
                <a:spcPts val="75"/>
              </a:spcBef>
              <a:tabLst>
                <a:tab pos="1072569" algn="l"/>
              </a:tabLst>
            </a:pPr>
            <a:r>
              <a:rPr lang="pt-BR" sz="4000" spc="-19" dirty="0">
                <a:solidFill>
                  <a:srgbClr val="8DC361"/>
                </a:solidFill>
                <a:latin typeface="Montserrat SemiBold"/>
              </a:rPr>
              <a:t>CONTEXTUALIZAÇÃO</a:t>
            </a:r>
            <a:endParaRPr lang="pt-BR" dirty="0">
              <a:latin typeface="Montserrat Semi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6459" y="470117"/>
            <a:ext cx="11801614" cy="2561599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" marR="1571625" algn="just">
              <a:spcBef>
                <a:spcPts val="75"/>
              </a:spcBef>
            </a:pPr>
            <a:endParaRPr lang="pt-BR" sz="2150" dirty="0">
              <a:solidFill>
                <a:srgbClr val="D1E1B4"/>
              </a:solidFill>
              <a:latin typeface="Montserrat Light"/>
              <a:ea typeface="+mn-lt"/>
              <a:cs typeface="+mn-lt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sz="2150" dirty="0">
              <a:solidFill>
                <a:srgbClr val="D1E1B4"/>
              </a:solidFill>
              <a:latin typeface="Montserrat Light"/>
              <a:cs typeface="Calibri" panose="020F0502020204030204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r>
              <a:rPr lang="pt-BR" sz="215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Entre essas neoplasias, o sarcoma com rearranjo de CIC (CICs), cujo marco genético é a fusão CIC::DUX4, cujos aspectos </a:t>
            </a:r>
            <a:r>
              <a:rPr lang="pt-BR" sz="2150" dirty="0" err="1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clinicopatológicos</a:t>
            </a:r>
            <a:r>
              <a:rPr lang="pt-BR" sz="215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 ainda não estão bem estabelecidas, dada sua raridade e seu ainda recente reconhecimento. </a:t>
            </a:r>
            <a:endParaRPr lang="pt-BR" sz="2150" dirty="0">
              <a:solidFill>
                <a:srgbClr val="D1E1B4"/>
              </a:solidFill>
              <a:latin typeface="Montserrat Light"/>
              <a:cs typeface="Calibri" panose="020F0502020204030204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sz="2150" dirty="0">
              <a:solidFill>
                <a:srgbClr val="D1E1B4"/>
              </a:solidFill>
              <a:latin typeface="Montserrat Light"/>
              <a:cs typeface="Calibri" panose="020F0502020204030204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dirty="0">
              <a:latin typeface="Montserrat Light"/>
              <a:cs typeface="Calibri" panose="020F0502020204030204"/>
            </a:endParaRPr>
          </a:p>
        </p:txBody>
      </p:sp>
      <p:pic>
        <p:nvPicPr>
          <p:cNvPr id="2" name="Imagem 1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1A5FE987-2E9D-6CDD-1EAF-28543BA5F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902" y="2990042"/>
            <a:ext cx="8848725" cy="21431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B2908D-EE5E-A5E7-CF09-A7208427BAA7}"/>
              </a:ext>
            </a:extLst>
          </p:cNvPr>
          <p:cNvSpPr txBox="1"/>
          <p:nvPr/>
        </p:nvSpPr>
        <p:spPr>
          <a:xfrm>
            <a:off x="3229155" y="5126966"/>
            <a:ext cx="65244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Capicua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 (</a:t>
            </a:r>
            <a:r>
              <a:rPr lang="en-US" i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CIC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) is fused to the double homeobox 4 gene (</a:t>
            </a:r>
            <a:r>
              <a:rPr lang="en-US" i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DUX4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) to generate the onco-fusion gene </a:t>
            </a:r>
            <a:r>
              <a:rPr lang="en-US" i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CIC-DUX4</a:t>
            </a:r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Arial"/>
              </a:rPr>
              <a:t>.</a:t>
            </a:r>
            <a:endParaRPr lang="en-US">
              <a:solidFill>
                <a:schemeClr val="accent6">
                  <a:lumMod val="20000"/>
                  <a:lumOff val="80000"/>
                </a:schemeClr>
              </a:solidFill>
              <a:latin typeface="Montserrat Light"/>
              <a:ea typeface="Calibri"/>
              <a:cs typeface="Calibri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8F8FB0-7B62-B55B-81B0-4378DA40BC19}"/>
              </a:ext>
            </a:extLst>
          </p:cNvPr>
          <p:cNvSpPr txBox="1"/>
          <p:nvPr/>
        </p:nvSpPr>
        <p:spPr>
          <a:xfrm>
            <a:off x="224287" y="6205268"/>
            <a:ext cx="117578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Bakaric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 A.; </a:t>
            </a:r>
            <a:r>
              <a:rPr lang="en-US" sz="120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Cironi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 L.; </a:t>
            </a:r>
            <a:r>
              <a:rPr lang="en-US" sz="120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Praz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 V.; </a:t>
            </a:r>
            <a:r>
              <a:rPr lang="en-US" sz="120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Sanalkumar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 R.; Broye, L.C.; Favre-Bulle, K.; </a:t>
            </a:r>
            <a:r>
              <a:rPr lang="en-US" sz="120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Letovanec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 I.; </a:t>
            </a:r>
            <a:r>
              <a:rPr lang="en-US" sz="120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Digklia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 A.; Renella, R.; </a:t>
            </a:r>
            <a:r>
              <a:rPr lang="en-US" sz="1200" err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Stamenkovic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 I.; et al. CIC-DUX4 Chromatin Profiling Reveals New Epigenetic Dependencies and Actionable Therapeutic Targets in CIC-Rearranged Sarcomas. </a:t>
            </a:r>
            <a:r>
              <a:rPr lang="en-US" sz="1200" i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Cancers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 </a:t>
            </a:r>
            <a:r>
              <a:rPr lang="en-US" sz="1200" b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2024</a:t>
            </a:r>
            <a:r>
              <a:rPr lang="en-US" sz="12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</a:rPr>
              <a:t>,</a:t>
            </a:r>
            <a:endParaRPr lang="en-US" sz="1200">
              <a:solidFill>
                <a:schemeClr val="accent6">
                  <a:lumMod val="20000"/>
                  <a:lumOff val="80000"/>
                </a:schemeClr>
              </a:solidFill>
              <a:latin typeface="Montserrat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566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11" y="351516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4 - F2</a:t>
            </a:r>
          </a:p>
        </p:txBody>
      </p:sp>
      <p:pic>
        <p:nvPicPr>
          <p:cNvPr id="4" name="Imagem 3" descr="Floresta com árvores&#10;&#10;Descrição gerada automaticamente">
            <a:extLst>
              <a:ext uri="{FF2B5EF4-FFF2-40B4-BE49-F238E27FC236}">
                <a16:creationId xmlns:a16="http://schemas.microsoft.com/office/drawing/2014/main" id="{9211BDE8-DA20-A8D0-3626-075A601E7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61" y="1080812"/>
            <a:ext cx="9711186" cy="53537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18BDCD9-9449-5FE4-68DF-576BB3CCDDFD}"/>
              </a:ext>
            </a:extLst>
          </p:cNvPr>
          <p:cNvSpPr txBox="1"/>
          <p:nvPr/>
        </p:nvSpPr>
        <p:spPr>
          <a:xfrm>
            <a:off x="840645" y="5915564"/>
            <a:ext cx="991751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800" b="1">
                <a:cs typeface="Calibri"/>
              </a:rPr>
              <a:t>CD99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049767-D5FA-1DA0-66E4-BB98F0D2B872}"/>
              </a:ext>
            </a:extLst>
          </p:cNvPr>
          <p:cNvSpPr txBox="1"/>
          <p:nvPr/>
        </p:nvSpPr>
        <p:spPr>
          <a:xfrm>
            <a:off x="10645749" y="4835414"/>
            <a:ext cx="146957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b="1">
                <a:ea typeface="Calibri"/>
                <a:cs typeface="Calibri"/>
              </a:rPr>
              <a:t>WT1+</a:t>
            </a:r>
          </a:p>
          <a:p>
            <a:r>
              <a:rPr lang="pt-BR" b="1">
                <a:ea typeface="Calibri"/>
                <a:cs typeface="Calibri"/>
              </a:rPr>
              <a:t>ERG+</a:t>
            </a:r>
          </a:p>
        </p:txBody>
      </p:sp>
    </p:spTree>
    <p:extLst>
      <p:ext uri="{BB962C8B-B14F-4D97-AF65-F5344CB8AC3E}">
        <p14:creationId xmlns:p14="http://schemas.microsoft.com/office/powerpoint/2010/main" val="3506103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11" y="351516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Caso 4 - F2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0C44E56-5A82-3340-B194-E57C82866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182" y="843052"/>
            <a:ext cx="5456387" cy="57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26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45" y="496596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RESULTADOS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F1C0676-FDC2-7478-9540-EB0B8395F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356591"/>
              </p:ext>
            </p:extLst>
          </p:nvPr>
        </p:nvGraphicFramePr>
        <p:xfrm>
          <a:off x="186906" y="1581509"/>
          <a:ext cx="11717303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662">
                  <a:extLst>
                    <a:ext uri="{9D8B030D-6E8A-4147-A177-3AD203B41FA5}">
                      <a16:colId xmlns:a16="http://schemas.microsoft.com/office/drawing/2014/main" val="3854940403"/>
                    </a:ext>
                  </a:extLst>
                </a:gridCol>
                <a:gridCol w="1464662">
                  <a:extLst>
                    <a:ext uri="{9D8B030D-6E8A-4147-A177-3AD203B41FA5}">
                      <a16:colId xmlns:a16="http://schemas.microsoft.com/office/drawing/2014/main" val="3393907820"/>
                    </a:ext>
                  </a:extLst>
                </a:gridCol>
                <a:gridCol w="1464662">
                  <a:extLst>
                    <a:ext uri="{9D8B030D-6E8A-4147-A177-3AD203B41FA5}">
                      <a16:colId xmlns:a16="http://schemas.microsoft.com/office/drawing/2014/main" val="4103978644"/>
                    </a:ext>
                  </a:extLst>
                </a:gridCol>
                <a:gridCol w="1464662">
                  <a:extLst>
                    <a:ext uri="{9D8B030D-6E8A-4147-A177-3AD203B41FA5}">
                      <a16:colId xmlns:a16="http://schemas.microsoft.com/office/drawing/2014/main" val="2945839285"/>
                    </a:ext>
                  </a:extLst>
                </a:gridCol>
                <a:gridCol w="1658390">
                  <a:extLst>
                    <a:ext uri="{9D8B030D-6E8A-4147-A177-3AD203B41FA5}">
                      <a16:colId xmlns:a16="http://schemas.microsoft.com/office/drawing/2014/main" val="2782873266"/>
                    </a:ext>
                  </a:extLst>
                </a:gridCol>
                <a:gridCol w="1758461">
                  <a:extLst>
                    <a:ext uri="{9D8B030D-6E8A-4147-A177-3AD203B41FA5}">
                      <a16:colId xmlns:a16="http://schemas.microsoft.com/office/drawing/2014/main" val="3484107832"/>
                    </a:ext>
                  </a:extLst>
                </a:gridCol>
                <a:gridCol w="1311519">
                  <a:extLst>
                    <a:ext uri="{9D8B030D-6E8A-4147-A177-3AD203B41FA5}">
                      <a16:colId xmlns:a16="http://schemas.microsoft.com/office/drawing/2014/main" val="1603762845"/>
                    </a:ext>
                  </a:extLst>
                </a:gridCol>
                <a:gridCol w="1130285">
                  <a:extLst>
                    <a:ext uri="{9D8B030D-6E8A-4147-A177-3AD203B41FA5}">
                      <a16:colId xmlns:a16="http://schemas.microsoft.com/office/drawing/2014/main" val="3270243560"/>
                    </a:ext>
                  </a:extLst>
                </a:gridCol>
              </a:tblGrid>
              <a:tr h="556846"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Montserrat Light"/>
                        </a:rPr>
                        <a:t>Caso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0">
                          <a:solidFill>
                            <a:schemeClr val="tx1"/>
                          </a:solidFill>
                          <a:latin typeface="Montserrat Light"/>
                        </a:rPr>
                        <a:t>Idade</a:t>
                      </a:r>
                      <a:endParaRPr lang="pt-BR" sz="1600">
                        <a:solidFill>
                          <a:schemeClr val="tx1"/>
                        </a:solidFill>
                        <a:latin typeface="Montserrat Ligh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>
                          <a:solidFill>
                            <a:schemeClr val="tx1"/>
                          </a:solidFill>
                          <a:latin typeface="Montserrat Light"/>
                        </a:rPr>
                        <a:t>Localização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Montserrat Light"/>
                        </a:rPr>
                        <a:t>Tamanho ao diagnóstico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Montserrat Light"/>
                        </a:rPr>
                        <a:t>Sintomas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Montserrat Light"/>
                        </a:rPr>
                        <a:t>Diagnóstico inicial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Montserrat Light"/>
                        </a:rPr>
                        <a:t>Tratamento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Montserrat Light"/>
                        </a:rPr>
                        <a:t>Resposta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706206"/>
                  </a:ext>
                </a:extLst>
              </a:tr>
              <a:tr h="795297"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Partes moles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9,0 x 6,0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Dor intensa, incapacitante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Sarcoma de Ewing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QT + amputação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Pobre.   Óbito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416946"/>
                  </a:ext>
                </a:extLst>
              </a:tr>
              <a:tr h="795297"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Partes moles do punho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5,6 x 4,8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Dor leve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 b="0" i="0" u="none" strike="noStrike" noProof="0">
                          <a:solidFill>
                            <a:srgbClr val="000000"/>
                          </a:solidFill>
                          <a:latin typeface="Montserrat Light"/>
                        </a:rPr>
                        <a:t>Sarcoma com rearranjo de CIC::DUX4</a:t>
                      </a:r>
                      <a:endParaRPr lang="pt-BR" sz="1600">
                        <a:latin typeface="Montserrat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RTX + QT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Livre de doença (6m)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631172"/>
                  </a:ext>
                </a:extLst>
              </a:tr>
              <a:tr h="795297"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Partes moles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600" b="0" i="0" u="none" strike="noStrike" noProof="0">
                          <a:latin typeface="Montserrat Light"/>
                        </a:rPr>
                        <a:t>14,3 x ,9,0 cm</a:t>
                      </a:r>
                      <a:endParaRPr lang="pt-BR" sz="1600">
                        <a:latin typeface="Montserrat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Dor moderada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Sarcoma indiferenciado </a:t>
                      </a:r>
                      <a:r>
                        <a:rPr lang="pt-BR" sz="1600" err="1">
                          <a:latin typeface="Montserrat Light"/>
                        </a:rPr>
                        <a:t>epitelioide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QT + amputação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Pobre. Óbito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88219"/>
                  </a:ext>
                </a:extLst>
              </a:tr>
              <a:tr h="795297"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F2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Mama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Indisponível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Dor leve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Sarcoma com rearranjo de CIC::DUX4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Indisponível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>
                          <a:latin typeface="Montserrat Light"/>
                        </a:rPr>
                        <a:t>Indisponível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498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232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5" y="524046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RESULTADOS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9BAB0F2-54BB-FDB9-54B1-996E2C37E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10360"/>
              </p:ext>
            </p:extLst>
          </p:nvPr>
        </p:nvGraphicFramePr>
        <p:xfrm>
          <a:off x="273170" y="1538377"/>
          <a:ext cx="11846868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478">
                  <a:extLst>
                    <a:ext uri="{9D8B030D-6E8A-4147-A177-3AD203B41FA5}">
                      <a16:colId xmlns:a16="http://schemas.microsoft.com/office/drawing/2014/main" val="3631336105"/>
                    </a:ext>
                  </a:extLst>
                </a:gridCol>
                <a:gridCol w="1974478">
                  <a:extLst>
                    <a:ext uri="{9D8B030D-6E8A-4147-A177-3AD203B41FA5}">
                      <a16:colId xmlns:a16="http://schemas.microsoft.com/office/drawing/2014/main" val="3012668589"/>
                    </a:ext>
                  </a:extLst>
                </a:gridCol>
                <a:gridCol w="1974478">
                  <a:extLst>
                    <a:ext uri="{9D8B030D-6E8A-4147-A177-3AD203B41FA5}">
                      <a16:colId xmlns:a16="http://schemas.microsoft.com/office/drawing/2014/main" val="3209811905"/>
                    </a:ext>
                  </a:extLst>
                </a:gridCol>
                <a:gridCol w="1974478">
                  <a:extLst>
                    <a:ext uri="{9D8B030D-6E8A-4147-A177-3AD203B41FA5}">
                      <a16:colId xmlns:a16="http://schemas.microsoft.com/office/drawing/2014/main" val="3208253050"/>
                    </a:ext>
                  </a:extLst>
                </a:gridCol>
                <a:gridCol w="1974478">
                  <a:extLst>
                    <a:ext uri="{9D8B030D-6E8A-4147-A177-3AD203B41FA5}">
                      <a16:colId xmlns:a16="http://schemas.microsoft.com/office/drawing/2014/main" val="2697476600"/>
                    </a:ext>
                  </a:extLst>
                </a:gridCol>
                <a:gridCol w="1974478">
                  <a:extLst>
                    <a:ext uri="{9D8B030D-6E8A-4147-A177-3AD203B41FA5}">
                      <a16:colId xmlns:a16="http://schemas.microsoft.com/office/drawing/2014/main" val="357329838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Caso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Padrão de crescimento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err="1">
                          <a:solidFill>
                            <a:schemeClr val="tx1"/>
                          </a:solidFill>
                          <a:latin typeface="Montserrat Light"/>
                        </a:rPr>
                        <a:t>Citomorfologia</a:t>
                      </a:r>
                      <a:endParaRPr lang="pt-BR" sz="1800" b="1">
                        <a:solidFill>
                          <a:schemeClr val="tx1"/>
                        </a:solidFill>
                        <a:latin typeface="Montserrat Ligh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Pleomorfismo nuclear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Necrose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Fundo mixoide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710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M1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Difuso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Células pequenas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Discreto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dirty="0">
                          <a:latin typeface="Montserrat Light"/>
                        </a:rPr>
                        <a:t>Focal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dirty="0">
                          <a:latin typeface="Montserrat Light"/>
                        </a:rPr>
                        <a:t>Presente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2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M2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Lobulado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Células grandes e bizarras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Acentuado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dirty="0">
                          <a:latin typeface="Montserrat Light"/>
                        </a:rPr>
                        <a:t>Focal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0" i="0" u="none" strike="noStrike" noProof="0" dirty="0">
                          <a:latin typeface="Montserrat Light"/>
                        </a:rPr>
                        <a:t>Presente</a:t>
                      </a:r>
                      <a:endParaRPr lang="pt-BR" dirty="0">
                        <a:latin typeface="Montserrat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666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F1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Difuso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Células grandes e </a:t>
                      </a:r>
                      <a:r>
                        <a:rPr lang="pt-BR" sz="1800" dirty="0" err="1">
                          <a:latin typeface="Montserrat Light"/>
                        </a:rPr>
                        <a:t>epitelioides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Discreto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dirty="0">
                          <a:latin typeface="Montserrat Light"/>
                        </a:rPr>
                        <a:t>Focal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0" i="0" u="none" strike="noStrike" noProof="0" dirty="0">
                          <a:latin typeface="Montserrat Light"/>
                        </a:rPr>
                        <a:t>Ausente</a:t>
                      </a:r>
                      <a:endParaRPr lang="pt-BR" sz="1800" dirty="0">
                        <a:latin typeface="Montserrat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1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F2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Lobulado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Células pequenas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Montserrat Light"/>
                        </a:rPr>
                        <a:t>Discreto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dirty="0">
                          <a:latin typeface="Montserrat Light"/>
                        </a:rPr>
                        <a:t>Focal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0" i="0" u="none" strike="noStrike" noProof="0" dirty="0">
                          <a:latin typeface="Montserrat Light"/>
                        </a:rPr>
                        <a:t>Ausente</a:t>
                      </a:r>
                      <a:endParaRPr lang="pt-BR" sz="1800" dirty="0">
                        <a:latin typeface="Montserrat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31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510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42" y="107103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RESULTADOS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9BAB0F2-54BB-FDB9-54B1-996E2C37E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256999"/>
              </p:ext>
            </p:extLst>
          </p:nvPr>
        </p:nvGraphicFramePr>
        <p:xfrm>
          <a:off x="244414" y="1035170"/>
          <a:ext cx="11722415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409">
                  <a:extLst>
                    <a:ext uri="{9D8B030D-6E8A-4147-A177-3AD203B41FA5}">
                      <a16:colId xmlns:a16="http://schemas.microsoft.com/office/drawing/2014/main" val="3631336105"/>
                    </a:ext>
                  </a:extLst>
                </a:gridCol>
                <a:gridCol w="1692409">
                  <a:extLst>
                    <a:ext uri="{9D8B030D-6E8A-4147-A177-3AD203B41FA5}">
                      <a16:colId xmlns:a16="http://schemas.microsoft.com/office/drawing/2014/main" val="3012668589"/>
                    </a:ext>
                  </a:extLst>
                </a:gridCol>
                <a:gridCol w="1692409">
                  <a:extLst>
                    <a:ext uri="{9D8B030D-6E8A-4147-A177-3AD203B41FA5}">
                      <a16:colId xmlns:a16="http://schemas.microsoft.com/office/drawing/2014/main" val="3209811905"/>
                    </a:ext>
                  </a:extLst>
                </a:gridCol>
                <a:gridCol w="1692409">
                  <a:extLst>
                    <a:ext uri="{9D8B030D-6E8A-4147-A177-3AD203B41FA5}">
                      <a16:colId xmlns:a16="http://schemas.microsoft.com/office/drawing/2014/main" val="3208253050"/>
                    </a:ext>
                  </a:extLst>
                </a:gridCol>
                <a:gridCol w="1692409">
                  <a:extLst>
                    <a:ext uri="{9D8B030D-6E8A-4147-A177-3AD203B41FA5}">
                      <a16:colId xmlns:a16="http://schemas.microsoft.com/office/drawing/2014/main" val="2697476600"/>
                    </a:ext>
                  </a:extLst>
                </a:gridCol>
                <a:gridCol w="1692409">
                  <a:extLst>
                    <a:ext uri="{9D8B030D-6E8A-4147-A177-3AD203B41FA5}">
                      <a16:colId xmlns:a16="http://schemas.microsoft.com/office/drawing/2014/main" val="1704076685"/>
                    </a:ext>
                  </a:extLst>
                </a:gridCol>
                <a:gridCol w="1567961">
                  <a:extLst>
                    <a:ext uri="{9D8B030D-6E8A-4147-A177-3AD203B41FA5}">
                      <a16:colId xmlns:a16="http://schemas.microsoft.com/office/drawing/2014/main" val="357329838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Caso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CD99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WT-1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ERG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ETV-4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FLI-1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latin typeface="Montserrat Light"/>
                        </a:rPr>
                        <a:t>NKX2.2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710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M1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Positivo fraco/moderado, em membrana, difuso 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Negativo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Negativo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Positivo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2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M2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Positivo moderado/forte, em membrana, focal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Positivo forte e difuso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Positivo forte e difuso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Positivo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Positivo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 dirty="0">
                          <a:latin typeface="Montserrat Light"/>
                        </a:rPr>
                        <a:t>Negativo</a:t>
                      </a:r>
                      <a:endParaRPr lang="pt-BR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666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F1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Positivo com marcação citoplasmática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-</a:t>
                      </a:r>
                      <a:endParaRPr lang="pt-BR" sz="1400" dirty="0" err="1">
                        <a:latin typeface="Montserrat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 dirty="0">
                          <a:latin typeface="Montserrat Light"/>
                        </a:rPr>
                        <a:t>-</a:t>
                      </a:r>
                      <a:endParaRPr lang="pt-BR" sz="1400" dirty="0">
                        <a:latin typeface="Montserrat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1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F2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 dirty="0">
                          <a:solidFill>
                            <a:srgbClr val="000000"/>
                          </a:solidFill>
                          <a:latin typeface="Montserrat Light"/>
                        </a:rPr>
                        <a:t>Positivo heterogêneo (áreas forte em membrana, áreas </a:t>
                      </a:r>
                      <a:r>
                        <a:rPr lang="pt-BR" sz="1400" b="0" i="0" u="none" strike="noStrike" noProof="0" dirty="0" err="1">
                          <a:solidFill>
                            <a:srgbClr val="000000"/>
                          </a:solidFill>
                          <a:latin typeface="Montserrat Light"/>
                        </a:rPr>
                        <a:t>dot</a:t>
                      </a:r>
                      <a:r>
                        <a:rPr lang="pt-BR" sz="1400" b="0" i="0" u="none" strike="noStrike" noProof="0" dirty="0">
                          <a:solidFill>
                            <a:srgbClr val="000000"/>
                          </a:solidFill>
                          <a:latin typeface="Montserrat Light"/>
                        </a:rPr>
                        <a:t>-like)</a:t>
                      </a:r>
                      <a:endParaRPr lang="pt-BR" sz="1400" dirty="0">
                        <a:latin typeface="Montserrat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Positivo forte e difuso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Montserrat Light"/>
                        </a:rPr>
                        <a:t>Positivo forte e difuso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dirty="0">
                          <a:latin typeface="Montserrat Light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 dirty="0">
                          <a:latin typeface="Montserrat Light"/>
                        </a:rPr>
                        <a:t>-</a:t>
                      </a:r>
                      <a:endParaRPr lang="pt-BR" sz="1400" dirty="0">
                        <a:latin typeface="Montserrat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31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2887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96" y="633958"/>
            <a:ext cx="10653489" cy="664369"/>
          </a:xfrm>
        </p:spPr>
        <p:txBody>
          <a:bodyPr lIns="0" tIns="0" rIns="0" bIns="0" anchor="t"/>
          <a:lstStyle/>
          <a:p>
            <a:r>
              <a:rPr lang="pt-BR" dirty="0"/>
              <a:t>QUANDO PENSAR EM CICs?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79ABAE-6C5D-EE9C-92F6-5B52C88A5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9AFB85-721C-AA2F-91AC-9D452F5EF89D}"/>
              </a:ext>
            </a:extLst>
          </p:cNvPr>
          <p:cNvSpPr txBox="1"/>
          <p:nvPr/>
        </p:nvSpPr>
        <p:spPr>
          <a:xfrm>
            <a:off x="0" y="1536174"/>
            <a:ext cx="123336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Sarcomas indiferenciados de células pequenas e redondas em pacientes fora da faixa etária de ES (CICs = faixa etária ampla)</a:t>
            </a:r>
          </a:p>
          <a:p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Montserrat Ligh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Agressividade do curso clínico com crescimento rápido das lesões mantido mesmo em vigência de tratamento neoadjuvante.</a:t>
            </a:r>
          </a:p>
          <a:p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Montserrat Ligh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Heterogeneidade morfológica.</a:t>
            </a:r>
          </a:p>
          <a:p>
            <a:r>
              <a:rPr lang="pt-BR" sz="2400" dirty="0">
                <a:solidFill>
                  <a:srgbClr val="4D5156"/>
                </a:solidFill>
                <a:highlight>
                  <a:srgbClr val="FFFFFF"/>
                </a:highlight>
                <a:latin typeface="Montserrat Light" panose="00000400000000000000" pitchFamily="2" charset="0"/>
              </a:rPr>
              <a:t> </a:t>
            </a: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Montserrat Ligh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CD99 sem marcação forte e difusa em padrão de membrana.</a:t>
            </a:r>
          </a:p>
          <a:p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Montserrat Ligh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Positividade para WT-1 e, se disponível, ETV-4.</a:t>
            </a:r>
          </a:p>
        </p:txBody>
      </p:sp>
    </p:spTree>
    <p:extLst>
      <p:ext uri="{BB962C8B-B14F-4D97-AF65-F5344CB8AC3E}">
        <p14:creationId xmlns:p14="http://schemas.microsoft.com/office/powerpoint/2010/main" val="3740897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61477B-A000-288A-6CD7-85530C7C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46" y="522922"/>
            <a:ext cx="10653489" cy="664369"/>
          </a:xfrm>
        </p:spPr>
        <p:txBody>
          <a:bodyPr lIns="0" tIns="0" rIns="0" bIns="0" anchor="t"/>
          <a:lstStyle/>
          <a:p>
            <a:r>
              <a:rPr lang="pt-BR" dirty="0"/>
              <a:t>MENSAGENS FINAIS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79ABAE-6C5D-EE9C-92F6-5B52C88A5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F01DFC-6D65-F7F8-D33E-E78ADC37DE77}"/>
              </a:ext>
            </a:extLst>
          </p:cNvPr>
          <p:cNvSpPr txBox="1"/>
          <p:nvPr/>
        </p:nvSpPr>
        <p:spPr>
          <a:xfrm>
            <a:off x="110740" y="1251585"/>
            <a:ext cx="11963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Sarcomas com fusão de </a:t>
            </a: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CIC::DUX4 </a:t>
            </a: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representam uma entidade distinta do grupo de sarcomas indiferenciados de células pequenas e redondas com evolução agressiva e resposta pobre à quimioterapia.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Montserrat Ligh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Neoplasias raras e provavelmente subdiagnosticadas – importante a descrição de séries de casos para a compreensão do seu espectro morfológico e refinamento dos seus critérios diagnósticos.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Montserrat Ligh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Entidades molecularmente definidas X universalidade da classificação de tumores da Organização </a:t>
            </a:r>
            <a:r>
              <a:rPr lang="pt-BR" sz="24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Mundial</a:t>
            </a: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 panose="00000400000000000000" pitchFamily="2" charset="0"/>
              </a:rPr>
              <a:t> da Saúde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Montserrat Light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4116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49CF01-0021-AD45-8D30-5645A27F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700" y="935831"/>
            <a:ext cx="4961594" cy="664369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CA9257-2ACC-C65B-FB81-21420A9B0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CC5D70-3168-EC96-981C-827AC56B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90" y="1591138"/>
            <a:ext cx="7679210" cy="43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4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 txBox="1"/>
          <p:nvPr/>
        </p:nvSpPr>
        <p:spPr>
          <a:xfrm>
            <a:off x="182724" y="1543409"/>
            <a:ext cx="11875926" cy="1027845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sz="2150" dirty="0">
              <a:solidFill>
                <a:srgbClr val="D1E1B4"/>
              </a:solidFill>
              <a:latin typeface="Montserrat Light"/>
              <a:ea typeface="+mn-lt"/>
              <a:cs typeface="+mn-lt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endParaRPr lang="pt-BR" sz="2150" dirty="0">
              <a:solidFill>
                <a:srgbClr val="D1E1B4"/>
              </a:solidFill>
              <a:latin typeface="Montserrat Light"/>
              <a:cs typeface="Calibri" panose="020F0502020204030204"/>
            </a:endParaRPr>
          </a:p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r>
              <a:rPr lang="pt-BR" sz="2150" b="1" dirty="0">
                <a:solidFill>
                  <a:srgbClr val="D1E1B4"/>
                </a:solidFill>
                <a:latin typeface="Montserrat Light"/>
                <a:cs typeface="Calibri" panose="020F0502020204030204"/>
              </a:rPr>
              <a:t>EWING SARCOMA                             </a:t>
            </a:r>
            <a:r>
              <a:rPr lang="pt-BR" sz="2150" dirty="0" err="1">
                <a:solidFill>
                  <a:srgbClr val="D1E1B4"/>
                </a:solidFill>
                <a:latin typeface="Montserrat Light"/>
                <a:cs typeface="Calibri" panose="020F0502020204030204"/>
              </a:rPr>
              <a:t>and</a:t>
            </a:r>
            <a:r>
              <a:rPr lang="pt-BR" sz="2150" dirty="0">
                <a:solidFill>
                  <a:srgbClr val="D1E1B4"/>
                </a:solidFill>
                <a:latin typeface="Montserrat Light"/>
                <a:cs typeface="Calibri" panose="020F0502020204030204"/>
              </a:rPr>
              <a:t>              </a:t>
            </a:r>
            <a:r>
              <a:rPr lang="pt-BR" sz="2150" strike="sngStrike" dirty="0">
                <a:solidFill>
                  <a:srgbClr val="D1E1B4"/>
                </a:solidFill>
                <a:latin typeface="Montserrat Light"/>
                <a:cs typeface="Calibri" panose="020F0502020204030204"/>
              </a:rPr>
              <a:t>"</a:t>
            </a:r>
            <a:r>
              <a:rPr lang="pt-BR" sz="2150" b="1" strike="sngStrike" dirty="0">
                <a:solidFill>
                  <a:srgbClr val="D1E1B4"/>
                </a:solidFill>
                <a:latin typeface="Montserrat Light"/>
                <a:cs typeface="Calibri" panose="020F0502020204030204"/>
              </a:rPr>
              <a:t>EWING-LIKE SARCOMAS"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7924ED9-2DA8-EE24-B663-4DC2CD68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658" y="2822455"/>
            <a:ext cx="1591215" cy="154376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7378439-990A-ACA7-65D8-1BC100509EAF}"/>
              </a:ext>
            </a:extLst>
          </p:cNvPr>
          <p:cNvSpPr txBox="1"/>
          <p:nvPr/>
        </p:nvSpPr>
        <p:spPr>
          <a:xfrm>
            <a:off x="324929" y="2596551"/>
            <a:ext cx="3232030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Helvetica"/>
              </a:rPr>
              <a:t>structural rearrangements that generate FET-ETS fusion genes (ALL CASES)</a:t>
            </a:r>
            <a:endParaRPr lang="en-US">
              <a:solidFill>
                <a:schemeClr val="accent6">
                  <a:lumMod val="20000"/>
                  <a:lumOff val="80000"/>
                </a:schemeClr>
              </a:solidFill>
              <a:latin typeface="Montserrat Light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i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Helvetica"/>
              </a:rPr>
              <a:t>EWSR1::FLI-1 </a:t>
            </a:r>
            <a:r>
              <a:rPr lang="en-US" sz="16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Helvetica"/>
              </a:rPr>
              <a:t>(85%) &gt;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i="1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Helvetica"/>
              </a:rPr>
              <a:t>EWSR1::ERG</a:t>
            </a:r>
            <a:r>
              <a:rPr lang="en-US" sz="160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cs typeface="Helvetica"/>
              </a:rPr>
              <a:t> (10%)</a:t>
            </a:r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2DD223E-0D91-E82C-957F-5C205660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60" y="423403"/>
            <a:ext cx="10653489" cy="664369"/>
          </a:xfrm>
        </p:spPr>
        <p:txBody>
          <a:bodyPr lIns="0" tIns="0" rIns="0" bIns="0" anchor="t"/>
          <a:lstStyle/>
          <a:p>
            <a:r>
              <a:rPr lang="pt-BR"/>
              <a:t>UNDIFFERENTIATED ROUND CELL SARCOMAS (WHO-2020)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F251BC66-CE84-2641-20D1-E74B10C26A3E}"/>
              </a:ext>
            </a:extLst>
          </p:cNvPr>
          <p:cNvSpPr/>
          <p:nvPr/>
        </p:nvSpPr>
        <p:spPr>
          <a:xfrm>
            <a:off x="7495492" y="2816956"/>
            <a:ext cx="1222075" cy="155275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31B0AD1A-4434-B8CA-3DCC-7F0CCF486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93" y="4720357"/>
            <a:ext cx="4619085" cy="102600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92370FB-6D42-255B-348B-F072438947CA}"/>
              </a:ext>
            </a:extLst>
          </p:cNvPr>
          <p:cNvSpPr txBox="1"/>
          <p:nvPr/>
        </p:nvSpPr>
        <p:spPr>
          <a:xfrm>
            <a:off x="182724" y="6227148"/>
            <a:ext cx="11483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WHO Classification of </a:t>
            </a:r>
            <a:r>
              <a:rPr lang="en-US" sz="12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Tumours</a:t>
            </a:r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 Editorial Board. Soft tissue and bone </a:t>
            </a:r>
            <a:r>
              <a:rPr lang="en-US" sz="12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tumours</a:t>
            </a:r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. Lyon (France): International Agency for Research on Cancer; 2020. (WHO classification of </a:t>
            </a:r>
            <a:r>
              <a:rPr lang="en-US" sz="12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tumours</a:t>
            </a:r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 series, 5th ed.; vol. 3). https://publications.iarc.fr/588.</a:t>
            </a:r>
            <a:endParaRPr lang="pt-BR" sz="1200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3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8DE1DA99-5767-7726-8167-0932B713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" y="2390950"/>
            <a:ext cx="11848642" cy="133412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0B5067-840F-E71B-BB4D-CA05F122821B}"/>
              </a:ext>
            </a:extLst>
          </p:cNvPr>
          <p:cNvSpPr txBox="1"/>
          <p:nvPr/>
        </p:nvSpPr>
        <p:spPr>
          <a:xfrm>
            <a:off x="171679" y="6022022"/>
            <a:ext cx="11483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WHO Classification of </a:t>
            </a:r>
            <a:r>
              <a:rPr lang="en-US" sz="12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Tumours</a:t>
            </a:r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 Editorial Board. Soft tissue and bone </a:t>
            </a:r>
            <a:r>
              <a:rPr lang="en-US" sz="12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tumours</a:t>
            </a:r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. Lyon (France): International Agency for Research on Cancer; 2020. (WHO classification of </a:t>
            </a:r>
            <a:r>
              <a:rPr lang="en-US" sz="12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tumours</a:t>
            </a:r>
            <a:r>
              <a:rPr lang="en-US" sz="12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Montserrat Light" panose="00000400000000000000" pitchFamily="2" charset="0"/>
              </a:rPr>
              <a:t> series, 5th ed.; vol. 3). https://publications.iarc.fr/588.</a:t>
            </a:r>
            <a:endParaRPr lang="pt-BR" sz="1200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52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08019" y="427759"/>
            <a:ext cx="10851800" cy="630301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">
              <a:lnSpc>
                <a:spcPct val="100000"/>
              </a:lnSpc>
              <a:spcBef>
                <a:spcPts val="75"/>
              </a:spcBef>
              <a:tabLst>
                <a:tab pos="1072569" algn="l"/>
              </a:tabLst>
            </a:pPr>
            <a:r>
              <a:rPr lang="pt-BR" sz="4000" spc="-19" dirty="0">
                <a:solidFill>
                  <a:srgbClr val="8DC361"/>
                </a:solidFill>
                <a:latin typeface="Montserrat SemiBold"/>
              </a:rPr>
              <a:t>OBJETIVOS</a:t>
            </a:r>
            <a:endParaRPr lang="pt-BR" dirty="0">
              <a:latin typeface="Montserrat Semi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7174" y="1707262"/>
            <a:ext cx="11787187" cy="1689565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1790" marR="1571625" indent="-342900" algn="just">
              <a:spcBef>
                <a:spcPts val="75"/>
              </a:spcBef>
              <a:buFontTx/>
              <a:buChar char="-"/>
            </a:pPr>
            <a:r>
              <a:rPr lang="pt-BR" sz="215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Descrição detalhada dos aspectos clínicos, epidemiológicos, patológicos e evolutivos de uma série de 4 casos de CICs visando contribuir para o espectro do conhecimento destes tumores, e comparar estas variáveis com o sarcoma de Ewing (EWS), protótipo dos SRCS, para investigar o impacto clínico desta distinção.</a:t>
            </a:r>
          </a:p>
        </p:txBody>
      </p:sp>
    </p:spTree>
    <p:extLst>
      <p:ext uri="{BB962C8B-B14F-4D97-AF65-F5344CB8AC3E}">
        <p14:creationId xmlns:p14="http://schemas.microsoft.com/office/powerpoint/2010/main" val="264262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08019" y="427759"/>
            <a:ext cx="10851800" cy="630301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">
              <a:lnSpc>
                <a:spcPct val="100000"/>
              </a:lnSpc>
              <a:spcBef>
                <a:spcPts val="75"/>
              </a:spcBef>
              <a:tabLst>
                <a:tab pos="1072569" algn="l"/>
              </a:tabLst>
            </a:pPr>
            <a:r>
              <a:rPr lang="pt-BR" sz="4000" spc="-19" dirty="0">
                <a:solidFill>
                  <a:srgbClr val="8DC361"/>
                </a:solidFill>
                <a:latin typeface="Montserrat SemiBold"/>
                <a:cs typeface="Calibri"/>
              </a:rPr>
              <a:t>METODOLOGIA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18656" y="1291936"/>
            <a:ext cx="11235887" cy="2225609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>
            <a:defPPr>
              <a:defRPr lang="en-US"/>
            </a:defPPr>
            <a:lvl1pPr marL="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30477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1790" marR="1571625" indent="-342900" algn="just">
              <a:spcBef>
                <a:spcPts val="75"/>
              </a:spcBef>
              <a:buFont typeface="Calibri"/>
              <a:buChar char="-"/>
            </a:pPr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Estudo retrospectivo com análise dos prontuários médicos e revisão de lâminas histopatológicas de pacientes que tiveram diagnóstico de sarcoma com fusão de </a:t>
            </a:r>
            <a:r>
              <a:rPr lang="pt-BR" sz="2400" i="1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CIC::DUX4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, com comprovação molecular através de perfil de </a:t>
            </a:r>
            <a:r>
              <a:rPr lang="pt-BR" sz="2400" dirty="0" err="1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metilação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 do DNA (kit </a:t>
            </a:r>
            <a:r>
              <a:rPr lang="pt-BR" sz="2400" dirty="0" err="1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Illumina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 EPIC 850k) ou PCR multiplex ancorado (</a:t>
            </a:r>
            <a:r>
              <a:rPr lang="pt-BR" sz="2400" i="1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Archer</a:t>
            </a:r>
            <a:r>
              <a:rPr lang="pt-BR" sz="2400" dirty="0">
                <a:solidFill>
                  <a:srgbClr val="D1E1B4"/>
                </a:solidFill>
                <a:latin typeface="Montserrat Light"/>
                <a:ea typeface="+mn-lt"/>
                <a:cs typeface="+mn-lt"/>
              </a:rPr>
              <a:t>).</a:t>
            </a:r>
            <a:endParaRPr lang="pt-BR" sz="2400" dirty="0">
              <a:latin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57224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58C-D1CF-8B63-DD08-CECB15D7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pt-BR" dirty="0"/>
              <a:t>CASUÍSTICA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10A8F9-49D7-42C5-041E-A1B807E07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134257" y="1669143"/>
            <a:ext cx="11575142" cy="3519714"/>
          </a:xfrm>
          <a:scene3d>
            <a:camera prst="orthographicFront">
              <a:rot lat="0" lon="10800000" rev="0"/>
            </a:camera>
            <a:lightRig rig="threePt" dir="t"/>
          </a:scene3d>
        </p:spPr>
        <p:txBody>
          <a:bodyPr lIns="0" tIns="0" rIns="0" bIns="0" anchor="t"/>
          <a:lstStyle/>
          <a:p>
            <a:pPr>
              <a:buFont typeface="Calibri" panose="020B0604020202020204" pitchFamily="34" charset="0"/>
              <a:buChar char="-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ea typeface="+mn-lt"/>
                <a:cs typeface="+mn-lt"/>
              </a:rPr>
              <a:t>Foram identificados em nossos arquivos 4 casos com diagnóstico de Sarcoma com rearranjo de </a:t>
            </a:r>
            <a:r>
              <a:rPr lang="pt-BR" sz="24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ea typeface="+mn-lt"/>
                <a:cs typeface="+mn-lt"/>
              </a:rPr>
              <a:t>CIC::DUX4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ea typeface="Calibri"/>
                <a:cs typeface="Calibri"/>
              </a:rPr>
              <a:t>2 do sexo masculino (M1 e M2) e 2 do sexo feminino (F1 e F2)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ea typeface="Calibri"/>
                <a:cs typeface="Calibri"/>
              </a:rPr>
              <a:t>Mediana de idade de 26 anos (7 a 51 anos)</a:t>
            </a:r>
          </a:p>
          <a:p>
            <a:pPr>
              <a:buFont typeface="Calibri"/>
              <a:buChar char="-"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ontserrat Light"/>
                <a:ea typeface="Calibri"/>
                <a:cs typeface="Calibri"/>
              </a:rPr>
              <a:t>Quadro clínico: massas de crescimento rápido em partes moles, dolorosas, medindo de 9,0 x 6,0 cm à 14,0 x 7,0 cm ao diagnóstico.</a:t>
            </a:r>
          </a:p>
        </p:txBody>
      </p:sp>
    </p:spTree>
    <p:extLst>
      <p:ext uri="{BB962C8B-B14F-4D97-AF65-F5344CB8AC3E}">
        <p14:creationId xmlns:p14="http://schemas.microsoft.com/office/powerpoint/2010/main" val="1263271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scritório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1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6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2B0B3BCA-9CAF-46DB-840B-B47D8FD2DCED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7CC7825-8263-4BF9-A0F8-859561C5228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C57E977B-98E6-44F0-9A73-FE1CE181BD0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1868</Words>
  <Application>Microsoft Office PowerPoint</Application>
  <PresentationFormat>Widescreen</PresentationFormat>
  <Paragraphs>263</Paragraphs>
  <Slides>47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47</vt:i4>
      </vt:variant>
    </vt:vector>
  </HeadingPairs>
  <TitlesOfParts>
    <vt:vector size="56" baseType="lpstr">
      <vt:lpstr>Aptos</vt:lpstr>
      <vt:lpstr>Aptos Display</vt:lpstr>
      <vt:lpstr>Arial</vt:lpstr>
      <vt:lpstr>Calibri</vt:lpstr>
      <vt:lpstr>Calibri Bold</vt:lpstr>
      <vt:lpstr>Montserrat Light</vt:lpstr>
      <vt:lpstr>Montserrat SemiBold</vt:lpstr>
      <vt:lpstr>Tema do Office</vt:lpstr>
      <vt:lpstr>Congresso de Patologia</vt:lpstr>
      <vt:lpstr>SARCOMAS COM REARRANJO DE CIC: ASPECTOS CLÍNICOS E PATOLÓGICOS DE UMA SÉRIE DE CASOS E COMPARAÇÃO COM OUTROS SARCOMAS INDIFERENCIADOS DE CÉLULAS PEQUENAS E REDONDAS</vt:lpstr>
      <vt:lpstr>Declaração de conflito de interesse</vt:lpstr>
      <vt:lpstr>CONTEXTUALIZAÇÃO</vt:lpstr>
      <vt:lpstr>CONTEXTUALIZAÇÃO</vt:lpstr>
      <vt:lpstr>UNDIFFERENTIATED ROUND CELL SARCOMAS (WHO-2020)</vt:lpstr>
      <vt:lpstr>Apresentação do PowerPoint</vt:lpstr>
      <vt:lpstr>OBJETIVOS</vt:lpstr>
      <vt:lpstr>METODOLOGIA</vt:lpstr>
      <vt:lpstr>CASUÍSTICA</vt:lpstr>
      <vt:lpstr>DESCRIÇÃO DOS CASOS CLÍNICOS</vt:lpstr>
      <vt:lpstr>Caso 1 - M1</vt:lpstr>
      <vt:lpstr>Apresentação do PowerPoint</vt:lpstr>
      <vt:lpstr>Caso 1 - M1</vt:lpstr>
      <vt:lpstr>Caso 1 - M1</vt:lpstr>
      <vt:lpstr>Caso 1 - M1</vt:lpstr>
      <vt:lpstr>Caso 1 - M1</vt:lpstr>
      <vt:lpstr>Caso 1 - M1</vt:lpstr>
      <vt:lpstr>Apresentação do PowerPoint</vt:lpstr>
      <vt:lpstr>Caso 1 - M1</vt:lpstr>
      <vt:lpstr>Caso 2 - F1</vt:lpstr>
      <vt:lpstr>Apresentação do PowerPoint</vt:lpstr>
      <vt:lpstr>Caso 2 - F1</vt:lpstr>
      <vt:lpstr>F1</vt:lpstr>
      <vt:lpstr>F1</vt:lpstr>
      <vt:lpstr>Caso 2 - F1</vt:lpstr>
      <vt:lpstr>Caso 3 - M2</vt:lpstr>
      <vt:lpstr>Caso 3 - M2</vt:lpstr>
      <vt:lpstr>Caso 3 - M2</vt:lpstr>
      <vt:lpstr>Caso 3 - M2</vt:lpstr>
      <vt:lpstr>Caso 3 - M2</vt:lpstr>
      <vt:lpstr>Caso 3 - M2</vt:lpstr>
      <vt:lpstr>Caso 3 - M2</vt:lpstr>
      <vt:lpstr>Caso 3 - M2</vt:lpstr>
      <vt:lpstr>M2 CD99</vt:lpstr>
      <vt:lpstr>ETV4</vt:lpstr>
      <vt:lpstr>Caso 3 - M2</vt:lpstr>
      <vt:lpstr>Caso 4 - F2</vt:lpstr>
      <vt:lpstr>Caso 4 - F2</vt:lpstr>
      <vt:lpstr>Caso 4 - F2</vt:lpstr>
      <vt:lpstr>Caso 4 - F2</vt:lpstr>
      <vt:lpstr>Caso 4 - F2</vt:lpstr>
      <vt:lpstr>RESULTADOS</vt:lpstr>
      <vt:lpstr>RESULTADOS</vt:lpstr>
      <vt:lpstr>RESULTADOS</vt:lpstr>
      <vt:lpstr>QUANDO PENSAR EM CICs?</vt:lpstr>
      <vt:lpstr>MENSAGENS FINAIS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Caio</dc:creator>
  <cp:lastModifiedBy>Caio Vasconcellos</cp:lastModifiedBy>
  <cp:revision>122</cp:revision>
  <dcterms:created xsi:type="dcterms:W3CDTF">2024-05-25T18:55:40Z</dcterms:created>
  <dcterms:modified xsi:type="dcterms:W3CDTF">2024-06-01T14:22:41Z</dcterms:modified>
</cp:coreProperties>
</file>